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42" r:id="rId2"/>
    <p:sldId id="503" r:id="rId3"/>
    <p:sldId id="502" r:id="rId4"/>
    <p:sldId id="505" r:id="rId5"/>
    <p:sldId id="506" r:id="rId6"/>
    <p:sldId id="469" r:id="rId7"/>
    <p:sldId id="465" r:id="rId8"/>
    <p:sldId id="486" r:id="rId9"/>
    <p:sldId id="487" r:id="rId10"/>
    <p:sldId id="488" r:id="rId11"/>
    <p:sldId id="489" r:id="rId12"/>
    <p:sldId id="490" r:id="rId13"/>
    <p:sldId id="500" r:id="rId14"/>
    <p:sldId id="496" r:id="rId15"/>
    <p:sldId id="494" r:id="rId16"/>
    <p:sldId id="495" r:id="rId17"/>
    <p:sldId id="498" r:id="rId18"/>
    <p:sldId id="501" r:id="rId19"/>
    <p:sldId id="485" r:id="rId20"/>
    <p:sldId id="497" r:id="rId21"/>
    <p:sldId id="492" r:id="rId22"/>
    <p:sldId id="493" r:id="rId23"/>
    <p:sldId id="507" r:id="rId24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503"/>
            <p14:sldId id="502"/>
            <p14:sldId id="505"/>
            <p14:sldId id="506"/>
            <p14:sldId id="469"/>
            <p14:sldId id="465"/>
            <p14:sldId id="486"/>
            <p14:sldId id="487"/>
            <p14:sldId id="488"/>
            <p14:sldId id="489"/>
            <p14:sldId id="490"/>
            <p14:sldId id="500"/>
            <p14:sldId id="496"/>
            <p14:sldId id="494"/>
            <p14:sldId id="495"/>
            <p14:sldId id="498"/>
            <p14:sldId id="501"/>
            <p14:sldId id="485"/>
            <p14:sldId id="497"/>
            <p14:sldId id="492"/>
            <p14:sldId id="493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  <p:cmAuthor id="1" name="LeeHeejun" initials="L" lastIdx="1" clrIdx="1">
    <p:extLst>
      <p:ext uri="{19B8F6BF-5375-455C-9EA6-DF929625EA0E}">
        <p15:presenceInfo xmlns:p15="http://schemas.microsoft.com/office/powerpoint/2012/main" userId="S::heejun@pusan.ac.kr::f4146b6c-b8a2-4ff9-88b8-ec5eab333d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798BD-F70B-4E54-986F-92A5AD6EAF76}" v="20" dt="2020-10-16T14:07:2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6" autoAdjust="0"/>
    <p:restoredTop sz="96727" autoAdjust="0"/>
  </p:normalViewPr>
  <p:slideViewPr>
    <p:cSldViewPr>
      <p:cViewPr varScale="1">
        <p:scale>
          <a:sx n="114" d="100"/>
          <a:sy n="114" d="100"/>
        </p:scale>
        <p:origin x="169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3CE798BD-F70B-4E54-986F-92A5AD6EAF76}"/>
    <pc:docChg chg="modSld">
      <pc:chgData name="LeeHeejun" userId="f4146b6c-b8a2-4ff9-88b8-ec5eab333dbc" providerId="ADAL" clId="{3CE798BD-F70B-4E54-986F-92A5AD6EAF76}" dt="2020-10-16T14:07:41.463" v="182" actId="20577"/>
      <pc:docMkLst>
        <pc:docMk/>
      </pc:docMkLst>
      <pc:sldChg chg="addSp delSp modSp mod">
        <pc:chgData name="LeeHeejun" userId="f4146b6c-b8a2-4ff9-88b8-ec5eab333dbc" providerId="ADAL" clId="{3CE798BD-F70B-4E54-986F-92A5AD6EAF76}" dt="2020-10-16T14:07:41.463" v="182" actId="20577"/>
        <pc:sldMkLst>
          <pc:docMk/>
          <pc:sldMk cId="3922351594" sldId="442"/>
        </pc:sldMkLst>
        <pc:spChg chg="add del">
          <ac:chgData name="LeeHeejun" userId="f4146b6c-b8a2-4ff9-88b8-ec5eab333dbc" providerId="ADAL" clId="{3CE798BD-F70B-4E54-986F-92A5AD6EAF76}" dt="2020-10-16T14:07:26.947" v="171"/>
          <ac:spMkLst>
            <pc:docMk/>
            <pc:sldMk cId="3922351594" sldId="442"/>
            <ac:spMk id="3" creationId="{58F7E618-090A-4C14-98B4-B0BD30ED8E0C}"/>
          </ac:spMkLst>
        </pc:spChg>
        <pc:spChg chg="mod">
          <ac:chgData name="LeeHeejun" userId="f4146b6c-b8a2-4ff9-88b8-ec5eab333dbc" providerId="ADAL" clId="{3CE798BD-F70B-4E54-986F-92A5AD6EAF76}" dt="2020-10-16T14:07:41.463" v="182" actId="20577"/>
          <ac:spMkLst>
            <pc:docMk/>
            <pc:sldMk cId="3922351594" sldId="442"/>
            <ac:spMk id="5" creationId="{4F62C7B3-E7F0-4E76-B20F-F535DF8D63D9}"/>
          </ac:spMkLst>
        </pc:spChg>
        <pc:spChg chg="add del">
          <ac:chgData name="LeeHeejun" userId="f4146b6c-b8a2-4ff9-88b8-ec5eab333dbc" providerId="ADAL" clId="{3CE798BD-F70B-4E54-986F-92A5AD6EAF76}" dt="2020-10-16T14:07:29.924" v="173"/>
          <ac:spMkLst>
            <pc:docMk/>
            <pc:sldMk cId="3922351594" sldId="442"/>
            <ac:spMk id="6" creationId="{F5552513-E19B-455C-999E-656F03C7CF06}"/>
          </ac:spMkLst>
        </pc:spChg>
      </pc:sldChg>
      <pc:sldChg chg="modSp mod">
        <pc:chgData name="LeeHeejun" userId="f4146b6c-b8a2-4ff9-88b8-ec5eab333dbc" providerId="ADAL" clId="{3CE798BD-F70B-4E54-986F-92A5AD6EAF76}" dt="2020-10-16T14:03:13.438" v="154" actId="403"/>
        <pc:sldMkLst>
          <pc:docMk/>
          <pc:sldMk cId="1650310588" sldId="485"/>
        </pc:sldMkLst>
        <pc:spChg chg="mod">
          <ac:chgData name="LeeHeejun" userId="f4146b6c-b8a2-4ff9-88b8-ec5eab333dbc" providerId="ADAL" clId="{3CE798BD-F70B-4E54-986F-92A5AD6EAF76}" dt="2020-10-16T14:03:13.438" v="154" actId="403"/>
          <ac:spMkLst>
            <pc:docMk/>
            <pc:sldMk cId="1650310588" sldId="485"/>
            <ac:spMk id="6" creationId="{00000000-0000-0000-0000-000000000000}"/>
          </ac:spMkLst>
        </pc:spChg>
        <pc:picChg chg="mod">
          <ac:chgData name="LeeHeejun" userId="f4146b6c-b8a2-4ff9-88b8-ec5eab333dbc" providerId="ADAL" clId="{3CE798BD-F70B-4E54-986F-92A5AD6EAF76}" dt="2020-10-16T14:03:09.676" v="149" actId="1076"/>
          <ac:picMkLst>
            <pc:docMk/>
            <pc:sldMk cId="1650310588" sldId="485"/>
            <ac:picMk id="5" creationId="{00000000-0000-0000-0000-000000000000}"/>
          </ac:picMkLst>
        </pc:picChg>
      </pc:sld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October 12,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October 12,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October 12, 2022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October 12, 2022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October 12, 2022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October 12,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October 12,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October 12,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9.jpeg"/><Relationship Id="rId4" Type="http://schemas.openxmlformats.org/officeDocument/2006/relationships/image" Target="../media/image16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en-US" altLang="ko-KR" sz="2000" b="1" dirty="0"/>
              <a:t>02</a:t>
            </a:r>
            <a:r>
              <a:rPr lang="ko-KR" altLang="en-US" sz="2000" b="1" dirty="0"/>
              <a:t>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최진우</a:t>
            </a:r>
            <a:endParaRPr lang="en-US" altLang="ko-KR" dirty="0"/>
          </a:p>
          <a:p>
            <a:pPr algn="r"/>
            <a:r>
              <a:rPr lang="en-US" altLang="ko-KR" dirty="0"/>
              <a:t>jwchoi9965@pusan.ac.kr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2735796" y="2564904"/>
            <a:ext cx="6221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7</a:t>
            </a:r>
            <a:r>
              <a:rPr lang="ko-KR" altLang="en-US" sz="2000" b="1" dirty="0"/>
              <a:t>주차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Bluetooth </a:t>
            </a:r>
            <a:r>
              <a:rPr lang="ko-KR" altLang="en-US" sz="2000" b="1" dirty="0"/>
              <a:t>동작과 납땜</a:t>
            </a:r>
          </a:p>
          <a:p>
            <a:pPr algn="r"/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5184" cy="53955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블루투스 프로파일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어플리케이션 관점에서 블루투스 기기의 기능별 성능을 정하는 사양</a:t>
            </a:r>
            <a:r>
              <a:rPr lang="en-US" altLang="ko-KR" dirty="0"/>
              <a:t>(Specification)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블루투스 기기가 다른 블루투스 기기와 통신하는데 사용하는 특성을 규정함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프로파일 존재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SPP</a:t>
            </a:r>
            <a:r>
              <a:rPr lang="en-US" altLang="ko-KR" dirty="0"/>
              <a:t> (Serial Port Profile)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RS232 </a:t>
            </a:r>
            <a:r>
              <a:rPr lang="ko-KR" altLang="en-US" dirty="0"/>
              <a:t>시리얼 케이블 에뮬레이션을 위한 블루투스 기기에 사용되는 프로파일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유선 </a:t>
            </a:r>
            <a:r>
              <a:rPr lang="en-US" altLang="ko-KR" dirty="0"/>
              <a:t>RS232</a:t>
            </a:r>
            <a:r>
              <a:rPr lang="ko-KR" altLang="en-US" dirty="0"/>
              <a:t> 케이블이 연결된 것처럼 무선 블루투스 통신을 수행할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Identifier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SSID (Service Set Identifier)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무선랜을 통해 클라이언트가 접속할 때 각 무선랜을 구별하기 위한 고유 식별자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Wi-Fi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Wi-Fi </a:t>
            </a:r>
            <a:r>
              <a:rPr lang="ko-KR" altLang="en-US" dirty="0"/>
              <a:t>네트워크를 구별하기 위해 사용됨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UUID (Universally Unique Identifier)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네트워크 상에서 서로 다른 개체들을 구별하기 위한 </a:t>
            </a:r>
            <a:r>
              <a:rPr lang="en-US" altLang="ko-KR" dirty="0"/>
              <a:t>128</a:t>
            </a:r>
            <a:r>
              <a:rPr lang="ko-KR" altLang="en-US" dirty="0"/>
              <a:t>비트 고유 식별자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블루투스에서는 서비스의 종류를 구분하기 위해 사용됨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7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124744"/>
            <a:ext cx="8425184" cy="51794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블루투스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FB755AC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Bluetooth v2.1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최대 </a:t>
            </a:r>
            <a:r>
              <a:rPr lang="en-US" altLang="ko-KR" dirty="0"/>
              <a:t>1:7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 지원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핀 설명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STATUS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연결 대기 및 시도</a:t>
            </a:r>
            <a:r>
              <a:rPr lang="en-US" altLang="ko-KR" dirty="0"/>
              <a:t>, </a:t>
            </a:r>
            <a:r>
              <a:rPr lang="ko-KR" altLang="en-US" dirty="0"/>
              <a:t>검색할 때 </a:t>
            </a:r>
            <a:r>
              <a:rPr lang="en-US" altLang="ko-KR" dirty="0"/>
              <a:t>Low, High </a:t>
            </a:r>
            <a:r>
              <a:rPr lang="ko-KR" altLang="en-US" dirty="0"/>
              <a:t>값을 반복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STREAM CONTROL, STREAM_STATUS, MESSAGE_CONTROL, MESSAGE_STATUS</a:t>
            </a:r>
          </a:p>
          <a:p>
            <a:pPr lvl="3">
              <a:lnSpc>
                <a:spcPct val="150000"/>
              </a:lnSpc>
            </a:pPr>
            <a:r>
              <a:rPr lang="en-US" altLang="ko-KR" dirty="0"/>
              <a:t>1:N </a:t>
            </a:r>
            <a:r>
              <a:rPr lang="ko-KR" altLang="en-US" dirty="0"/>
              <a:t>통신을 위한 연결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1:1 </a:t>
            </a:r>
            <a:r>
              <a:rPr lang="ko-KR" altLang="en-US" dirty="0"/>
              <a:t>통신 시 사용하지 않음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CONFIG SELECT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블루투스 모듈 설정 시 사용</a:t>
            </a:r>
            <a:r>
              <a:rPr lang="en-US" altLang="ko-KR" dirty="0"/>
              <a:t>, HIGH </a:t>
            </a:r>
            <a:r>
              <a:rPr lang="ko-KR" altLang="en-US" dirty="0"/>
              <a:t>를 입력한 채로 전원을 켜면 설정 모드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CONNECT CHECK/DCD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설정된 연결 수 만큼 </a:t>
            </a:r>
            <a:r>
              <a:rPr lang="en-US" altLang="ko-KR" dirty="0"/>
              <a:t>Master </a:t>
            </a:r>
            <a:r>
              <a:rPr lang="ko-KR" altLang="en-US" dirty="0"/>
              <a:t>연결 시 </a:t>
            </a:r>
            <a:r>
              <a:rPr lang="en-US" altLang="ko-KR" dirty="0"/>
              <a:t>Low, </a:t>
            </a:r>
            <a:r>
              <a:rPr lang="ko-KR" altLang="en-US" dirty="0"/>
              <a:t>하나라도 해지되면 </a:t>
            </a:r>
            <a:r>
              <a:rPr lang="en-US" altLang="ko-KR" dirty="0"/>
              <a:t>High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첨부된 </a:t>
            </a:r>
            <a:r>
              <a:rPr lang="en-US" altLang="ko-KR" b="1" dirty="0"/>
              <a:t>FB755AC </a:t>
            </a:r>
            <a:r>
              <a:rPr lang="ko-KR" altLang="en-US" b="1" dirty="0"/>
              <a:t>매뉴얼 </a:t>
            </a:r>
            <a:r>
              <a:rPr lang="en-US" altLang="ko-KR" b="1" dirty="0"/>
              <a:t>(FB755_UserGuide_Kor.pdf)</a:t>
            </a:r>
            <a:r>
              <a:rPr lang="ko-KR" altLang="en-US" b="1" dirty="0"/>
              <a:t> 자료 참고</a:t>
            </a:r>
            <a:endParaRPr lang="en-US" altLang="ko-KR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0D8C7-5920-48BA-A959-8BEB1BD5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78" y="844166"/>
            <a:ext cx="5622956" cy="25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5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88840"/>
            <a:ext cx="8425184" cy="43153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모뎀 모듈을 제어하는데 쓰이는 명령어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 </a:t>
            </a:r>
            <a:r>
              <a:rPr lang="en-US" altLang="ko-KR" dirty="0"/>
              <a:t>set</a:t>
            </a:r>
            <a:r>
              <a:rPr lang="ko-KR" altLang="en-US" dirty="0"/>
              <a:t>을 통해 </a:t>
            </a:r>
            <a:r>
              <a:rPr lang="en-US" altLang="ko-KR" dirty="0"/>
              <a:t>FB755AC </a:t>
            </a:r>
            <a:r>
              <a:rPr lang="ko-KR" altLang="en-US" dirty="0"/>
              <a:t>모듈을 제어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CONNECTION MODE4 </a:t>
            </a:r>
          </a:p>
          <a:p>
            <a:pPr lvl="3"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 대기 상태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AppendixA_Kor.pdf </a:t>
            </a:r>
            <a:r>
              <a:rPr lang="ko-KR" altLang="en-US" dirty="0"/>
              <a:t>및 </a:t>
            </a:r>
            <a:r>
              <a:rPr lang="en-US" altLang="ko-KR" dirty="0"/>
              <a:t>AppendixB_Kor.pdf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6EC44-1502-433C-9950-0652B59F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852936"/>
            <a:ext cx="1895740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124744"/>
            <a:ext cx="8425184" cy="51794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실험 구조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Stm32 </a:t>
            </a:r>
            <a:r>
              <a:rPr lang="ko-KR" altLang="en-US" dirty="0"/>
              <a:t>보드 펌웨어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UART1 </a:t>
            </a:r>
            <a:r>
              <a:rPr lang="ko-KR" altLang="en-US" dirty="0"/>
              <a:t>를 통해 </a:t>
            </a:r>
            <a:r>
              <a:rPr lang="en-US" altLang="ko-KR" dirty="0"/>
              <a:t>Putty</a:t>
            </a:r>
            <a:r>
              <a:rPr lang="ko-KR" altLang="en-US" dirty="0"/>
              <a:t>의 데이터 </a:t>
            </a:r>
            <a:r>
              <a:rPr lang="en-US" altLang="ko-KR" dirty="0"/>
              <a:t>1</a:t>
            </a:r>
            <a:r>
              <a:rPr lang="ko-KR" altLang="en-US" dirty="0"/>
              <a:t>바이트를 수신하면 바로 </a:t>
            </a:r>
            <a:r>
              <a:rPr lang="en-US" altLang="ko-KR" dirty="0"/>
              <a:t>UART2 </a:t>
            </a:r>
            <a:r>
              <a:rPr lang="ko-KR" altLang="en-US" dirty="0"/>
              <a:t>를 통해 </a:t>
            </a:r>
            <a:r>
              <a:rPr lang="en-US" altLang="ko-KR" dirty="0"/>
              <a:t>Bluetooth </a:t>
            </a:r>
            <a:r>
              <a:rPr lang="ko-KR" altLang="en-US" dirty="0"/>
              <a:t>모듈로 전송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UART2 </a:t>
            </a:r>
            <a:r>
              <a:rPr lang="ko-KR" altLang="en-US" dirty="0"/>
              <a:t>를 통해 </a:t>
            </a:r>
            <a:r>
              <a:rPr lang="en-US" altLang="ko-KR" dirty="0"/>
              <a:t>Bluetooth </a:t>
            </a:r>
            <a:r>
              <a:rPr lang="ko-KR" altLang="en-US" dirty="0"/>
              <a:t>모듈의 데이터 </a:t>
            </a:r>
            <a:r>
              <a:rPr lang="en-US" altLang="ko-KR" dirty="0"/>
              <a:t>1</a:t>
            </a:r>
            <a:r>
              <a:rPr lang="ko-KR" altLang="en-US" dirty="0"/>
              <a:t>바이트를 수신하면 바로 </a:t>
            </a:r>
            <a:r>
              <a:rPr lang="en-US" altLang="ko-KR" dirty="0"/>
              <a:t>UART1 </a:t>
            </a:r>
            <a:r>
              <a:rPr lang="ko-KR" altLang="en-US" dirty="0"/>
              <a:t>을 통해 </a:t>
            </a:r>
            <a:r>
              <a:rPr lang="en-US" altLang="ko-KR" dirty="0"/>
              <a:t>Putty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두 </a:t>
            </a:r>
            <a:r>
              <a:rPr lang="en-US" altLang="ko-KR" dirty="0" err="1"/>
              <a:t>uart</a:t>
            </a:r>
            <a:r>
              <a:rPr lang="ko-KR" altLang="en-US" dirty="0"/>
              <a:t>의 송신 </a:t>
            </a:r>
            <a:r>
              <a:rPr lang="en-US" altLang="ko-KR" dirty="0"/>
              <a:t>/ </a:t>
            </a:r>
            <a:r>
              <a:rPr lang="ko-KR" altLang="en-US" dirty="0"/>
              <a:t>수신이 빠르게 되어야 이루어져야 하므로 </a:t>
            </a:r>
            <a:r>
              <a:rPr lang="en-US" altLang="ko-KR" dirty="0" err="1"/>
              <a:t>UART_SendData</a:t>
            </a:r>
            <a:r>
              <a:rPr lang="en-US" altLang="ko-KR" dirty="0"/>
              <a:t> </a:t>
            </a:r>
            <a:r>
              <a:rPr lang="ko-KR" altLang="en-US" dirty="0"/>
              <a:t>후에 </a:t>
            </a:r>
            <a:r>
              <a:rPr lang="en-US" altLang="ko-KR" dirty="0"/>
              <a:t>TC </a:t>
            </a:r>
            <a:r>
              <a:rPr lang="ko-KR" altLang="en-US" dirty="0"/>
              <a:t>기다리지 않아야 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049" name="_x172049256">
            <a:extLst>
              <a:ext uri="{FF2B5EF4-FFF2-40B4-BE49-F238E27FC236}">
                <a16:creationId xmlns:a16="http://schemas.microsoft.com/office/drawing/2014/main" id="{23057482-1F1B-4903-B008-02A3567E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1" y="1628800"/>
            <a:ext cx="7862017" cy="191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E9CB398-B806-46FB-916A-8C14520E7F91}"/>
              </a:ext>
            </a:extLst>
          </p:cNvPr>
          <p:cNvGrpSpPr/>
          <p:nvPr/>
        </p:nvGrpSpPr>
        <p:grpSpPr>
          <a:xfrm>
            <a:off x="3203848" y="5019195"/>
            <a:ext cx="6768752" cy="613212"/>
            <a:chOff x="1683444" y="5486168"/>
            <a:chExt cx="6768752" cy="6132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8D0C237-FEF5-49B9-9D8F-FC039A22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1840" y="5486168"/>
              <a:ext cx="4104767" cy="613212"/>
            </a:xfrm>
            <a:prstGeom prst="rect">
              <a:avLst/>
            </a:prstGeom>
          </p:spPr>
        </p:pic>
        <p:sp>
          <p:nvSpPr>
            <p:cNvPr id="5" name="곱하기 기호 4">
              <a:extLst>
                <a:ext uri="{FF2B5EF4-FFF2-40B4-BE49-F238E27FC236}">
                  <a16:creationId xmlns:a16="http://schemas.microsoft.com/office/drawing/2014/main" id="{6803F1E4-93C2-4FAF-9E63-1745A452DF4B}"/>
                </a:ext>
              </a:extLst>
            </p:cNvPr>
            <p:cNvSpPr/>
            <p:nvPr/>
          </p:nvSpPr>
          <p:spPr>
            <a:xfrm>
              <a:off x="1683444" y="5878271"/>
              <a:ext cx="6768752" cy="221109"/>
            </a:xfrm>
            <a:prstGeom prst="mathMultiply">
              <a:avLst>
                <a:gd name="adj1" fmla="val 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523F3-1994-4CCB-BFB5-0C06B1D76379}"/>
              </a:ext>
            </a:extLst>
          </p:cNvPr>
          <p:cNvGrpSpPr/>
          <p:nvPr/>
        </p:nvGrpSpPr>
        <p:grpSpPr>
          <a:xfrm>
            <a:off x="88387" y="5170401"/>
            <a:ext cx="2484024" cy="1190791"/>
            <a:chOff x="323528" y="5185452"/>
            <a:chExt cx="2484024" cy="119079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276419-9A0A-4E1D-A2E5-14438FCCC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74"/>
            <a:stretch/>
          </p:blipFill>
          <p:spPr>
            <a:xfrm>
              <a:off x="323528" y="5185452"/>
              <a:ext cx="2484024" cy="1190791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5EDC951-EC38-4F9D-826C-2E7CD6B5AEB4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373216"/>
              <a:ext cx="93610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9B5954B-69E7-4FE4-85F4-FF753672A81B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6021288"/>
              <a:ext cx="93610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71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CDFFC4-3577-4DEC-9DFF-0686C5CA2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" t="8358" r="2065" b="21998"/>
          <a:stretch/>
        </p:blipFill>
        <p:spPr>
          <a:xfrm>
            <a:off x="2339752" y="908720"/>
            <a:ext cx="4752528" cy="1584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8C76F6-63FB-4267-8F5C-BC3E0427835E}"/>
              </a:ext>
            </a:extLst>
          </p:cNvPr>
          <p:cNvSpPr/>
          <p:nvPr/>
        </p:nvSpPr>
        <p:spPr>
          <a:xfrm>
            <a:off x="2231616" y="2830624"/>
            <a:ext cx="4752528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stm32 </a:t>
            </a:r>
            <a:r>
              <a:rPr lang="ko-KR" altLang="en-US" dirty="0"/>
              <a:t>보드</a:t>
            </a:r>
          </a:p>
        </p:txBody>
      </p:sp>
      <p:pic>
        <p:nvPicPr>
          <p:cNvPr id="7172" name="Picture 4" descr="컴퓨터 일러스트 PNG, AI 무료 다운로드 (2020년) - 리틀딥">
            <a:extLst>
              <a:ext uri="{FF2B5EF4-FFF2-40B4-BE49-F238E27FC236}">
                <a16:creationId xmlns:a16="http://schemas.microsoft.com/office/drawing/2014/main" id="{195D3AB1-9ED3-4817-B209-829921BA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588" y="4810844"/>
            <a:ext cx="1844824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985BE8-449E-4988-A922-1501D0526C93}"/>
              </a:ext>
            </a:extLst>
          </p:cNvPr>
          <p:cNvCxnSpPr>
            <a:cxnSpLocks/>
          </p:cNvCxnSpPr>
          <p:nvPr/>
        </p:nvCxnSpPr>
        <p:spPr>
          <a:xfrm>
            <a:off x="1835696" y="4365104"/>
            <a:ext cx="39592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15C97CF-FCAC-43CB-B58D-03D5C27349F1}"/>
              </a:ext>
            </a:extLst>
          </p:cNvPr>
          <p:cNvCxnSpPr>
            <a:cxnSpLocks/>
          </p:cNvCxnSpPr>
          <p:nvPr/>
        </p:nvCxnSpPr>
        <p:spPr>
          <a:xfrm flipV="1">
            <a:off x="1835696" y="4365104"/>
            <a:ext cx="0" cy="136815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DBE27D0-805F-40F7-B65C-DFD91A24C29C}"/>
              </a:ext>
            </a:extLst>
          </p:cNvPr>
          <p:cNvCxnSpPr>
            <a:cxnSpLocks/>
            <a:stCxn id="7172" idx="1"/>
          </p:cNvCxnSpPr>
          <p:nvPr/>
        </p:nvCxnSpPr>
        <p:spPr>
          <a:xfrm flipH="1">
            <a:off x="1835696" y="5733256"/>
            <a:ext cx="1813892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E6E509-FBF4-4697-B7C9-655D2FE328CD}"/>
              </a:ext>
            </a:extLst>
          </p:cNvPr>
          <p:cNvSpPr txBox="1"/>
          <p:nvPr/>
        </p:nvSpPr>
        <p:spPr>
          <a:xfrm>
            <a:off x="638074" y="4995129"/>
            <a:ext cx="12241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RS232 </a:t>
            </a:r>
            <a:r>
              <a:rPr lang="ko-KR" altLang="en-US" sz="1300" dirty="0"/>
              <a:t>케이블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314DBE7-F857-4AFB-85C8-719BBC714777}"/>
              </a:ext>
            </a:extLst>
          </p:cNvPr>
          <p:cNvCxnSpPr>
            <a:cxnSpLocks/>
          </p:cNvCxnSpPr>
          <p:nvPr/>
        </p:nvCxnSpPr>
        <p:spPr>
          <a:xfrm>
            <a:off x="755576" y="1460401"/>
            <a:ext cx="255418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2D483E-FB97-4F67-AF0B-53423BEB6124}"/>
              </a:ext>
            </a:extLst>
          </p:cNvPr>
          <p:cNvCxnSpPr>
            <a:cxnSpLocks/>
          </p:cNvCxnSpPr>
          <p:nvPr/>
        </p:nvCxnSpPr>
        <p:spPr>
          <a:xfrm>
            <a:off x="755576" y="1460401"/>
            <a:ext cx="0" cy="38442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저항 색띠 읽는법 알아보기 / 저항 / 4밴드 / 색띠 / 저항 표 / 색띠 계산기">
            <a:extLst>
              <a:ext uri="{FF2B5EF4-FFF2-40B4-BE49-F238E27FC236}">
                <a16:creationId xmlns:a16="http://schemas.microsoft.com/office/drawing/2014/main" id="{0476DBD8-E568-47E2-861D-99ECCB67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4796" y="1755818"/>
            <a:ext cx="621559" cy="62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LED Tutorial - Learn the basics - Bald Engineer">
            <a:extLst>
              <a:ext uri="{FF2B5EF4-FFF2-40B4-BE49-F238E27FC236}">
                <a16:creationId xmlns:a16="http://schemas.microsoft.com/office/drawing/2014/main" id="{6CBAEDA9-C315-4222-ADDB-F228FD66F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753" b="59551" l="53250" r="62000">
                        <a14:foregroundMark x1="58583" y1="19775" x2="58583" y2="19775"/>
                        <a14:foregroundMark x1="58083" y1="17753" x2="58083" y2="17753"/>
                        <a14:foregroundMark x1="61000" y1="23371" x2="61000" y2="23371"/>
                        <a14:foregroundMark x1="61750" y1="31011" x2="61750" y2="31011"/>
                        <a14:foregroundMark x1="61833" y1="46966" x2="61833" y2="46966"/>
                        <a14:foregroundMark x1="61750" y1="49213" x2="61750" y2="54831"/>
                        <a14:foregroundMark x1="61167" y1="49663" x2="61417" y2="50787"/>
                        <a14:foregroundMark x1="61417" y1="50787" x2="61417" y2="50787"/>
                        <a14:foregroundMark x1="53917" y1="58202" x2="58583" y2="57528"/>
                        <a14:foregroundMark x1="55833" y1="59775" x2="61833" y2="58652"/>
                        <a14:foregroundMark x1="62000" y1="57753" x2="62000" y2="57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59" t="16326" r="36986" b="40224"/>
          <a:stretch/>
        </p:blipFill>
        <p:spPr bwMode="auto">
          <a:xfrm>
            <a:off x="657991" y="2642068"/>
            <a:ext cx="195168" cy="2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LED Tutorial - Learn the basics - Bald Engineer">
            <a:extLst>
              <a:ext uri="{FF2B5EF4-FFF2-40B4-BE49-F238E27FC236}">
                <a16:creationId xmlns:a16="http://schemas.microsoft.com/office/drawing/2014/main" id="{777C7BBE-A776-4E32-819B-CBA946AF0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876" b="58427" l="6500" r="16333">
                        <a14:foregroundMark x1="8583" y1="58427" x2="15167" y2="57753"/>
                        <a14:foregroundMark x1="10417" y1="20000" x2="11583" y2="19101"/>
                        <a14:foregroundMark x1="13667" y1="19775" x2="14500" y2="24045"/>
                        <a14:foregroundMark x1="14417" y1="23371" x2="15167" y2="31461"/>
                        <a14:foregroundMark x1="15167" y1="24045" x2="15167" y2="24045"/>
                        <a14:foregroundMark x1="15667" y1="30562" x2="15667" y2="30562"/>
                        <a14:foregroundMark x1="15667" y1="50562" x2="15667" y2="50562"/>
                        <a14:foregroundMark x1="16333" y1="57753" x2="16333" y2="57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6" t="15298" r="82746" b="39734"/>
          <a:stretch/>
        </p:blipFill>
        <p:spPr bwMode="auto">
          <a:xfrm>
            <a:off x="1764507" y="2965171"/>
            <a:ext cx="210986" cy="2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4D5F137-74DA-4BE9-A947-C5E08020E27C}"/>
              </a:ext>
            </a:extLst>
          </p:cNvPr>
          <p:cNvCxnSpPr>
            <a:cxnSpLocks/>
          </p:cNvCxnSpPr>
          <p:nvPr/>
        </p:nvCxnSpPr>
        <p:spPr>
          <a:xfrm>
            <a:off x="755575" y="2255709"/>
            <a:ext cx="0" cy="38442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F736FEC-5B7D-4B4B-A5AE-5DF1D4AA22B3}"/>
              </a:ext>
            </a:extLst>
          </p:cNvPr>
          <p:cNvCxnSpPr>
            <a:cxnSpLocks/>
          </p:cNvCxnSpPr>
          <p:nvPr/>
        </p:nvCxnSpPr>
        <p:spPr>
          <a:xfrm>
            <a:off x="755575" y="2934456"/>
            <a:ext cx="0" cy="83227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97A2967-98D3-4D22-AD8C-638E38604ACC}"/>
              </a:ext>
            </a:extLst>
          </p:cNvPr>
          <p:cNvSpPr txBox="1"/>
          <p:nvPr/>
        </p:nvSpPr>
        <p:spPr>
          <a:xfrm>
            <a:off x="2231616" y="3588237"/>
            <a:ext cx="93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D02D758-4AE1-46EF-8F88-B07A126EDD0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55575" y="3766728"/>
            <a:ext cx="1476041" cy="617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DB1C48B-9E2F-41FA-9154-C1F1334396B6}"/>
              </a:ext>
            </a:extLst>
          </p:cNvPr>
          <p:cNvSpPr txBox="1"/>
          <p:nvPr/>
        </p:nvSpPr>
        <p:spPr>
          <a:xfrm>
            <a:off x="279432" y="1904072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저항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2A7E8D-C0F1-4B4E-AAD7-BD4112E49864}"/>
              </a:ext>
            </a:extLst>
          </p:cNvPr>
          <p:cNvSpPr txBox="1"/>
          <p:nvPr/>
        </p:nvSpPr>
        <p:spPr>
          <a:xfrm>
            <a:off x="279432" y="2652958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LED</a:t>
            </a:r>
            <a:endParaRPr lang="ko-KR" altLang="en-US" sz="13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410D1F0-61BA-49D5-882C-C4593EC2EAC1}"/>
              </a:ext>
            </a:extLst>
          </p:cNvPr>
          <p:cNvCxnSpPr>
            <a:cxnSpLocks/>
          </p:cNvCxnSpPr>
          <p:nvPr/>
        </p:nvCxnSpPr>
        <p:spPr>
          <a:xfrm>
            <a:off x="1862205" y="2112834"/>
            <a:ext cx="547089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FE49042-9BF1-422E-A54F-C8B2C0E49DD9}"/>
              </a:ext>
            </a:extLst>
          </p:cNvPr>
          <p:cNvCxnSpPr>
            <a:cxnSpLocks/>
          </p:cNvCxnSpPr>
          <p:nvPr/>
        </p:nvCxnSpPr>
        <p:spPr>
          <a:xfrm flipV="1">
            <a:off x="1862205" y="2112834"/>
            <a:ext cx="0" cy="434108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" descr="저항 색띠 읽는법 알아보기 / 저항 / 4밴드 / 색띠 / 저항 표 / 색띠 계산기">
            <a:extLst>
              <a:ext uri="{FF2B5EF4-FFF2-40B4-BE49-F238E27FC236}">
                <a16:creationId xmlns:a16="http://schemas.microsoft.com/office/drawing/2014/main" id="{8B4E996F-F5EE-465D-B909-2990623D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59221" y="2451143"/>
            <a:ext cx="621559" cy="62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62FE0E4-E0BC-4774-87AF-1C243359022B}"/>
              </a:ext>
            </a:extLst>
          </p:cNvPr>
          <p:cNvSpPr txBox="1"/>
          <p:nvPr/>
        </p:nvSpPr>
        <p:spPr>
          <a:xfrm>
            <a:off x="1393857" y="2599397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저항</a:t>
            </a:r>
            <a:endParaRPr lang="ko-KR" altLang="en-US" sz="13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D2D09B-467F-4896-B47D-554945F9A7E8}"/>
              </a:ext>
            </a:extLst>
          </p:cNvPr>
          <p:cNvSpPr txBox="1"/>
          <p:nvPr/>
        </p:nvSpPr>
        <p:spPr>
          <a:xfrm>
            <a:off x="1371867" y="2975622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LED</a:t>
            </a:r>
            <a:endParaRPr lang="ko-KR" altLang="en-US" sz="13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424A1BD-150E-4BC8-92E5-E32781C0F0F2}"/>
              </a:ext>
            </a:extLst>
          </p:cNvPr>
          <p:cNvCxnSpPr>
            <a:cxnSpLocks/>
          </p:cNvCxnSpPr>
          <p:nvPr/>
        </p:nvCxnSpPr>
        <p:spPr>
          <a:xfrm flipV="1">
            <a:off x="1870000" y="3264138"/>
            <a:ext cx="0" cy="50259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 descr="핀헤더 PIN HEADER Single 1X40pin - 2.54mm (S/T)_11.5MM(총높이) (단위/10EA) - 인투피온">
            <a:extLst>
              <a:ext uri="{FF2B5EF4-FFF2-40B4-BE49-F238E27FC236}">
                <a16:creationId xmlns:a16="http://schemas.microsoft.com/office/drawing/2014/main" id="{1A7C0C6D-19ED-4116-B3C8-9AA4253D7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t="40703" r="18994" b="38519"/>
          <a:stretch/>
        </p:blipFill>
        <p:spPr bwMode="auto">
          <a:xfrm>
            <a:off x="1349326" y="1650720"/>
            <a:ext cx="81953" cy="3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550747C-7ED5-44EC-B40F-07E1DD650B4C}"/>
              </a:ext>
            </a:extLst>
          </p:cNvPr>
          <p:cNvCxnSpPr>
            <a:cxnSpLocks/>
          </p:cNvCxnSpPr>
          <p:nvPr/>
        </p:nvCxnSpPr>
        <p:spPr>
          <a:xfrm>
            <a:off x="1393857" y="1969959"/>
            <a:ext cx="1472637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25B9EDE-75E3-4F34-AE01-B3DDFEED548C}"/>
              </a:ext>
            </a:extLst>
          </p:cNvPr>
          <p:cNvSpPr txBox="1"/>
          <p:nvPr/>
        </p:nvSpPr>
        <p:spPr>
          <a:xfrm>
            <a:off x="818135" y="827727"/>
            <a:ext cx="216968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핀 헤더</a:t>
            </a:r>
            <a:r>
              <a:rPr lang="en-US" altLang="ko-KR" sz="1300" dirty="0"/>
              <a:t>(</a:t>
            </a:r>
            <a:r>
              <a:rPr lang="ko-KR" altLang="en-US" sz="1300" dirty="0"/>
              <a:t>설정 모드 사용시 점퍼선으로 </a:t>
            </a:r>
            <a:r>
              <a:rPr lang="en-US" altLang="ko-KR" sz="1300" dirty="0"/>
              <a:t>3v3</a:t>
            </a:r>
            <a:r>
              <a:rPr lang="ko-KR" altLang="en-US" sz="1300" dirty="0"/>
              <a:t>와 연결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D55D85D-EF90-41F5-A505-4CA06351D41A}"/>
              </a:ext>
            </a:extLst>
          </p:cNvPr>
          <p:cNvCxnSpPr>
            <a:cxnSpLocks/>
            <a:stCxn id="70" idx="2"/>
            <a:endCxn id="7178" idx="3"/>
          </p:cNvCxnSpPr>
          <p:nvPr/>
        </p:nvCxnSpPr>
        <p:spPr>
          <a:xfrm flipH="1">
            <a:off x="1431279" y="1320170"/>
            <a:ext cx="471701" cy="52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ED95FB9-E7C1-4383-9423-710D38A5F82D}"/>
              </a:ext>
            </a:extLst>
          </p:cNvPr>
          <p:cNvSpPr txBox="1"/>
          <p:nvPr/>
        </p:nvSpPr>
        <p:spPr>
          <a:xfrm>
            <a:off x="6288191" y="3362493"/>
            <a:ext cx="7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E04BCD-418A-4021-9911-F52ACB4D077C}"/>
              </a:ext>
            </a:extLst>
          </p:cNvPr>
          <p:cNvSpPr txBox="1"/>
          <p:nvPr/>
        </p:nvSpPr>
        <p:spPr>
          <a:xfrm>
            <a:off x="6313477" y="3024765"/>
            <a:ext cx="7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3V3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78A9E5F-A8AD-4F34-9D84-265B73377940}"/>
              </a:ext>
            </a:extLst>
          </p:cNvPr>
          <p:cNvCxnSpPr>
            <a:cxnSpLocks/>
          </p:cNvCxnSpPr>
          <p:nvPr/>
        </p:nvCxnSpPr>
        <p:spPr>
          <a:xfrm>
            <a:off x="5861298" y="1445146"/>
            <a:ext cx="28871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82ED88E-CC96-4E75-A172-9C63DE7D6985}"/>
              </a:ext>
            </a:extLst>
          </p:cNvPr>
          <p:cNvCxnSpPr>
            <a:cxnSpLocks/>
          </p:cNvCxnSpPr>
          <p:nvPr/>
        </p:nvCxnSpPr>
        <p:spPr>
          <a:xfrm flipV="1">
            <a:off x="8748464" y="1460401"/>
            <a:ext cx="0" cy="17490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636F59F-028A-4731-B7F3-CE3F0CE05F3C}"/>
              </a:ext>
            </a:extLst>
          </p:cNvPr>
          <p:cNvCxnSpPr>
            <a:cxnSpLocks/>
          </p:cNvCxnSpPr>
          <p:nvPr/>
        </p:nvCxnSpPr>
        <p:spPr>
          <a:xfrm>
            <a:off x="6984144" y="3209431"/>
            <a:ext cx="17643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C180516-845D-4FEF-B4B6-5F0EEACB4809}"/>
              </a:ext>
            </a:extLst>
          </p:cNvPr>
          <p:cNvCxnSpPr>
            <a:cxnSpLocks/>
          </p:cNvCxnSpPr>
          <p:nvPr/>
        </p:nvCxnSpPr>
        <p:spPr>
          <a:xfrm>
            <a:off x="6989991" y="3563430"/>
            <a:ext cx="462329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3905890-0781-4D6D-A5BD-302946870B40}"/>
              </a:ext>
            </a:extLst>
          </p:cNvPr>
          <p:cNvCxnSpPr>
            <a:cxnSpLocks/>
          </p:cNvCxnSpPr>
          <p:nvPr/>
        </p:nvCxnSpPr>
        <p:spPr>
          <a:xfrm>
            <a:off x="7452320" y="2112834"/>
            <a:ext cx="0" cy="1445729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05DF09D-446A-4DC4-AB7A-84D1AA722EA7}"/>
              </a:ext>
            </a:extLst>
          </p:cNvPr>
          <p:cNvCxnSpPr>
            <a:cxnSpLocks/>
          </p:cNvCxnSpPr>
          <p:nvPr/>
        </p:nvCxnSpPr>
        <p:spPr>
          <a:xfrm flipV="1">
            <a:off x="5855965" y="2105021"/>
            <a:ext cx="1596355" cy="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CBC84DA-3A8A-4704-B569-B479BB3A0211}"/>
              </a:ext>
            </a:extLst>
          </p:cNvPr>
          <p:cNvSpPr txBox="1"/>
          <p:nvPr/>
        </p:nvSpPr>
        <p:spPr>
          <a:xfrm>
            <a:off x="5634448" y="3762033"/>
            <a:ext cx="13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USART2 RX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E17AA4-E2C9-4DC8-985A-90E52C14CC69}"/>
              </a:ext>
            </a:extLst>
          </p:cNvPr>
          <p:cNvSpPr txBox="1"/>
          <p:nvPr/>
        </p:nvSpPr>
        <p:spPr>
          <a:xfrm>
            <a:off x="5647679" y="4124195"/>
            <a:ext cx="13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USART2 TX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C79FD00-E13D-453A-94EA-23B2330801AB}"/>
              </a:ext>
            </a:extLst>
          </p:cNvPr>
          <p:cNvCxnSpPr>
            <a:cxnSpLocks/>
          </p:cNvCxnSpPr>
          <p:nvPr/>
        </p:nvCxnSpPr>
        <p:spPr>
          <a:xfrm>
            <a:off x="6989991" y="3946699"/>
            <a:ext cx="763681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7383EC7-892A-4792-BA26-FECCCA4ED824}"/>
              </a:ext>
            </a:extLst>
          </p:cNvPr>
          <p:cNvCxnSpPr>
            <a:cxnSpLocks/>
          </p:cNvCxnSpPr>
          <p:nvPr/>
        </p:nvCxnSpPr>
        <p:spPr>
          <a:xfrm>
            <a:off x="5855965" y="2000393"/>
            <a:ext cx="1897707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0831ED6A-4066-442F-899E-AEEF96898AD6}"/>
              </a:ext>
            </a:extLst>
          </p:cNvPr>
          <p:cNvCxnSpPr>
            <a:cxnSpLocks/>
          </p:cNvCxnSpPr>
          <p:nvPr/>
        </p:nvCxnSpPr>
        <p:spPr>
          <a:xfrm>
            <a:off x="7753672" y="1995326"/>
            <a:ext cx="0" cy="195137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EC6951B-8131-48AF-B5C7-D8039A3938A5}"/>
              </a:ext>
            </a:extLst>
          </p:cNvPr>
          <p:cNvCxnSpPr>
            <a:cxnSpLocks/>
          </p:cNvCxnSpPr>
          <p:nvPr/>
        </p:nvCxnSpPr>
        <p:spPr>
          <a:xfrm>
            <a:off x="6989991" y="4308861"/>
            <a:ext cx="966385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1982D4C-C4D5-4485-B2F6-8C6EE0895094}"/>
              </a:ext>
            </a:extLst>
          </p:cNvPr>
          <p:cNvCxnSpPr>
            <a:cxnSpLocks/>
          </p:cNvCxnSpPr>
          <p:nvPr/>
        </p:nvCxnSpPr>
        <p:spPr>
          <a:xfrm>
            <a:off x="5875887" y="1844824"/>
            <a:ext cx="2080489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B967814-FC07-428E-9EDF-76E70F293112}"/>
              </a:ext>
            </a:extLst>
          </p:cNvPr>
          <p:cNvCxnSpPr>
            <a:cxnSpLocks/>
          </p:cNvCxnSpPr>
          <p:nvPr/>
        </p:nvCxnSpPr>
        <p:spPr>
          <a:xfrm>
            <a:off x="7958126" y="1854086"/>
            <a:ext cx="0" cy="2454775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EBED683-513E-44FE-939C-1A2172508154}"/>
              </a:ext>
            </a:extLst>
          </p:cNvPr>
          <p:cNvSpPr txBox="1"/>
          <p:nvPr/>
        </p:nvSpPr>
        <p:spPr>
          <a:xfrm>
            <a:off x="2244846" y="4180438"/>
            <a:ext cx="177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USART1 RS232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C2E309C4-15D5-4D6A-A08D-A18794115315}"/>
              </a:ext>
            </a:extLst>
          </p:cNvPr>
          <p:cNvGrpSpPr/>
          <p:nvPr/>
        </p:nvGrpSpPr>
        <p:grpSpPr>
          <a:xfrm>
            <a:off x="318058" y="894116"/>
            <a:ext cx="7596914" cy="5367298"/>
            <a:chOff x="-8380" y="1031957"/>
            <a:chExt cx="7596914" cy="53672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EF04BB-4DF1-42BD-AE7A-C31C154F4FC5}"/>
                </a:ext>
              </a:extLst>
            </p:cNvPr>
            <p:cNvSpPr txBox="1"/>
            <p:nvPr/>
          </p:nvSpPr>
          <p:spPr>
            <a:xfrm>
              <a:off x="-8380" y="5453936"/>
              <a:ext cx="9813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Config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select</a:t>
              </a:r>
              <a:endParaRPr lang="ko-KR" altLang="en-US" sz="1000" b="1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EE8112-B065-481A-AAAC-62D62E7E5445}"/>
                </a:ext>
              </a:extLst>
            </p:cNvPr>
            <p:cNvGrpSpPr/>
            <p:nvPr/>
          </p:nvGrpSpPr>
          <p:grpSpPr>
            <a:xfrm>
              <a:off x="364494" y="1031957"/>
              <a:ext cx="7224040" cy="5367298"/>
              <a:chOff x="364494" y="1031957"/>
              <a:chExt cx="7224040" cy="5367298"/>
            </a:xfrm>
          </p:grpSpPr>
          <p:pic>
            <p:nvPicPr>
              <p:cNvPr id="9" name="그림 8" descr="회로, 전자기기이(가) 표시된 사진&#10;&#10;자동 생성된 설명">
                <a:extLst>
                  <a:ext uri="{FF2B5EF4-FFF2-40B4-BE49-F238E27FC236}">
                    <a16:creationId xmlns:a16="http://schemas.microsoft.com/office/drawing/2014/main" id="{B603554E-C391-428C-8859-9F301E717D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2" t="3563" r="10500" b="2638"/>
              <a:stretch/>
            </p:blipFill>
            <p:spPr>
              <a:xfrm rot="10800000">
                <a:off x="1179822" y="1031957"/>
                <a:ext cx="6408712" cy="5367297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692240-4451-42B4-8621-965814447999}"/>
                  </a:ext>
                </a:extLst>
              </p:cNvPr>
              <p:cNvSpPr txBox="1"/>
              <p:nvPr/>
            </p:nvSpPr>
            <p:spPr>
              <a:xfrm>
                <a:off x="364494" y="4005064"/>
                <a:ext cx="62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VCC</a:t>
                </a:r>
                <a:endParaRPr lang="ko-KR" altLang="en-US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CE46F-9AE5-4F28-AD76-48175171916F}"/>
                  </a:ext>
                </a:extLst>
              </p:cNvPr>
              <p:cNvSpPr txBox="1"/>
              <p:nvPr/>
            </p:nvSpPr>
            <p:spPr>
              <a:xfrm>
                <a:off x="2123728" y="4374396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GND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651331-D3BF-4E9E-8BD5-02D63EDDBF6F}"/>
                  </a:ext>
                </a:extLst>
              </p:cNvPr>
              <p:cNvSpPr txBox="1"/>
              <p:nvPr/>
            </p:nvSpPr>
            <p:spPr>
              <a:xfrm>
                <a:off x="2085448" y="4005064"/>
                <a:ext cx="783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BT Tx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E4375-4AF6-452B-949B-ABA5934A99BA}"/>
                  </a:ext>
                </a:extLst>
              </p:cNvPr>
              <p:cNvSpPr txBox="1"/>
              <p:nvPr/>
            </p:nvSpPr>
            <p:spPr>
              <a:xfrm>
                <a:off x="1973444" y="3635732"/>
                <a:ext cx="817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BT Rx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D785D7C9-BB13-4334-9D41-8F3401BF0434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987421" y="4189730"/>
                <a:ext cx="41622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C718DB5-451C-4284-BFD0-5FE6A3DDCC1C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1835696" y="4318067"/>
                <a:ext cx="288032" cy="240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042D35CC-C59E-4DAB-8D1E-B57A776F6AE9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 flipV="1">
                <a:off x="1746282" y="3948735"/>
                <a:ext cx="339166" cy="240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F0ACD3C6-C5E4-484D-89DC-F23DB760939F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1665843" y="3563724"/>
                <a:ext cx="307601" cy="25667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057492-35D2-4CFC-8441-F105C79E0D5B}"/>
                  </a:ext>
                </a:extLst>
              </p:cNvPr>
              <p:cNvSpPr txBox="1"/>
              <p:nvPr/>
            </p:nvSpPr>
            <p:spPr>
              <a:xfrm>
                <a:off x="2339752" y="2330632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3.3v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BCA013-AB07-4406-85FB-776332CA5B2C}"/>
                  </a:ext>
                </a:extLst>
              </p:cNvPr>
              <p:cNvSpPr txBox="1"/>
              <p:nvPr/>
            </p:nvSpPr>
            <p:spPr>
              <a:xfrm>
                <a:off x="3896308" y="1988840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GND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64EA827-8E12-43CD-ADFD-C63EB0A8F1C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2974862" y="2145966"/>
                <a:ext cx="300994" cy="3693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27D4303-F480-4861-B8CE-A262F2D50E98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 flipV="1">
                <a:off x="3419872" y="2145966"/>
                <a:ext cx="476436" cy="275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22F3A-B1D1-472F-BDFD-5D618D139E5A}"/>
                  </a:ext>
                </a:extLst>
              </p:cNvPr>
              <p:cNvSpPr txBox="1"/>
              <p:nvPr/>
            </p:nvSpPr>
            <p:spPr>
              <a:xfrm>
                <a:off x="364494" y="5157192"/>
                <a:ext cx="84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status</a:t>
                </a:r>
                <a:endParaRPr lang="ko-KR" altLang="en-US" b="1" dirty="0"/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17D9DBB1-A1E6-4D16-BC64-82307B4EC6BF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1206391" y="5341858"/>
                <a:ext cx="19725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B051AD-4DA8-459A-A857-8EC557634E94}"/>
                  </a:ext>
                </a:extLst>
              </p:cNvPr>
              <p:cNvSpPr txBox="1"/>
              <p:nvPr/>
            </p:nvSpPr>
            <p:spPr>
              <a:xfrm>
                <a:off x="2070094" y="5392381"/>
                <a:ext cx="1784463" cy="369332"/>
              </a:xfrm>
              <a:prstGeom prst="rect">
                <a:avLst/>
              </a:prstGeom>
              <a:solidFill>
                <a:srgbClr val="0C3D28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>
                        <a:lumMod val="95000"/>
                      </a:schemeClr>
                    </a:solidFill>
                  </a:rPr>
                  <a:t>Connect check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06D4EB11-C73D-4CFA-BD3B-B3F837D81A6C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 flipV="1">
                <a:off x="1835696" y="5341858"/>
                <a:ext cx="234398" cy="235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A5E386-7988-4506-A6B2-4F1971BE8032}"/>
                  </a:ext>
                </a:extLst>
              </p:cNvPr>
              <p:cNvSpPr txBox="1"/>
              <p:nvPr/>
            </p:nvSpPr>
            <p:spPr>
              <a:xfrm>
                <a:off x="3854557" y="3285275"/>
                <a:ext cx="11834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USART2 Tx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968737-C978-4E31-9C55-AA82840F5B94}"/>
                  </a:ext>
                </a:extLst>
              </p:cNvPr>
              <p:cNvSpPr txBox="1"/>
              <p:nvPr/>
            </p:nvSpPr>
            <p:spPr>
              <a:xfrm>
                <a:off x="1871800" y="2905609"/>
                <a:ext cx="12111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USART2 Rx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527AE418-31CA-47C2-9852-3DA60687F862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>
                <a:off x="3635897" y="3446858"/>
                <a:ext cx="218660" cy="18887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57390B4F-239D-46DC-A204-BC6E4F5C6AB7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3082965" y="3067192"/>
                <a:ext cx="0" cy="6498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A5A308-1B76-4F69-8238-C4F2B3F1EFD0}"/>
                  </a:ext>
                </a:extLst>
              </p:cNvPr>
              <p:cNvSpPr txBox="1"/>
              <p:nvPr/>
            </p:nvSpPr>
            <p:spPr>
              <a:xfrm>
                <a:off x="628962" y="6106867"/>
                <a:ext cx="48442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b="1" dirty="0"/>
                  <a:t>LED</a:t>
                </a:r>
                <a:endParaRPr lang="ko-KR" altLang="en-US" sz="13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F7295C-D53F-47D0-A2CF-AA217ED0CB83}"/>
                  </a:ext>
                </a:extLst>
              </p:cNvPr>
              <p:cNvSpPr txBox="1"/>
              <p:nvPr/>
            </p:nvSpPr>
            <p:spPr>
              <a:xfrm>
                <a:off x="3864755" y="5024557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GND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FB511FBE-E560-4A3A-A1FE-CA2140278106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3491880" y="5209223"/>
                <a:ext cx="37287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FE0FCDC-C6B0-477A-9381-FE44456C277A}"/>
                  </a:ext>
                </a:extLst>
              </p:cNvPr>
              <p:cNvGrpSpPr/>
              <p:nvPr/>
            </p:nvGrpSpPr>
            <p:grpSpPr>
              <a:xfrm>
                <a:off x="1403648" y="1988840"/>
                <a:ext cx="1872208" cy="2605756"/>
                <a:chOff x="1403648" y="1988840"/>
                <a:chExt cx="1872208" cy="2605756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5D55A8C0-683A-4485-B067-5F6F575D9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648" y="1988840"/>
                  <a:ext cx="0" cy="2605756"/>
                </a:xfrm>
                <a:prstGeom prst="line">
                  <a:avLst/>
                </a:prstGeom>
                <a:ln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9ACB5DEA-B0C2-45D2-B541-E9ADED624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648" y="1988840"/>
                  <a:ext cx="1872208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C065A1E-3235-4579-84CB-53135D457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75856" y="1988840"/>
                  <a:ext cx="0" cy="157126"/>
                </a:xfrm>
                <a:prstGeom prst="line">
                  <a:avLst/>
                </a:prstGeom>
                <a:ln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E4AD0F6-2A5C-48A9-A83F-869ED0D5E0CA}"/>
                  </a:ext>
                </a:extLst>
              </p:cNvPr>
              <p:cNvGrpSpPr/>
              <p:nvPr/>
            </p:nvGrpSpPr>
            <p:grpSpPr>
              <a:xfrm>
                <a:off x="1619672" y="1844824"/>
                <a:ext cx="2016226" cy="2749772"/>
                <a:chOff x="1619672" y="1844824"/>
                <a:chExt cx="2016226" cy="2749772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2F1DF1AC-F629-4F0F-8AC0-4BCA8D8243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9672" y="1860950"/>
                  <a:ext cx="52778" cy="2733646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9C8D5DBB-692A-481A-92DC-0BB29AA76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9672" y="1860950"/>
                  <a:ext cx="2016225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CCC40EA5-07CB-41EA-8CE0-0D2D45ADB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35897" y="1844824"/>
                  <a:ext cx="1" cy="1800200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FD9AD518-2CCD-43E4-847D-85350D786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91880" y="3645024"/>
                  <a:ext cx="144016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B1AE363-A424-48B2-A8DE-C3AC8CF324DA}"/>
                  </a:ext>
                </a:extLst>
              </p:cNvPr>
              <p:cNvGrpSpPr/>
              <p:nvPr/>
            </p:nvGrpSpPr>
            <p:grpSpPr>
              <a:xfrm>
                <a:off x="1746282" y="3717032"/>
                <a:ext cx="1417723" cy="877564"/>
                <a:chOff x="1746282" y="3717032"/>
                <a:chExt cx="1417723" cy="877564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89244B69-8E90-4391-B259-0413965F6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6282" y="3717032"/>
                  <a:ext cx="0" cy="877564"/>
                </a:xfrm>
                <a:prstGeom prst="line">
                  <a:avLst/>
                </a:prstGeom>
                <a:ln/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2B14F87D-23E6-427F-8251-8AB77152D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6282" y="3717032"/>
                  <a:ext cx="1417723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FF808C9-10AB-45F3-BD97-F83FF9C14974}"/>
                  </a:ext>
                </a:extLst>
              </p:cNvPr>
              <p:cNvGrpSpPr/>
              <p:nvPr/>
            </p:nvGrpSpPr>
            <p:grpSpPr>
              <a:xfrm>
                <a:off x="1781093" y="1916832"/>
                <a:ext cx="1588451" cy="2677764"/>
                <a:chOff x="1781093" y="1916832"/>
                <a:chExt cx="1588451" cy="2677764"/>
              </a:xfrm>
            </p:grpSpPr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C67A10A2-98E2-4048-BC5C-06AE07207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1093" y="1916832"/>
                  <a:ext cx="38760" cy="2677764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AA67E06-81B8-4317-B45E-877E01B09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6793" y="1916832"/>
                  <a:ext cx="1582751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BFC884F1-63B5-49AC-8A1C-4A58ED04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7096" y="1916832"/>
                  <a:ext cx="2448" cy="229133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9205D89-C9A6-41EB-95EE-632180CE65E8}"/>
                  </a:ext>
                </a:extLst>
              </p:cNvPr>
              <p:cNvGrpSpPr/>
              <p:nvPr/>
            </p:nvGrpSpPr>
            <p:grpSpPr>
              <a:xfrm>
                <a:off x="1475656" y="5229200"/>
                <a:ext cx="270626" cy="720080"/>
                <a:chOff x="1475656" y="5229200"/>
                <a:chExt cx="270626" cy="72008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F42BD1AB-4E2F-4EED-B074-7871B724D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5656" y="5229200"/>
                  <a:ext cx="0" cy="576064"/>
                </a:xfrm>
                <a:prstGeom prst="line">
                  <a:avLst/>
                </a:prstGeom>
                <a:ln/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4513129F-9580-46C5-A8EC-F2D84A3ED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7664" y="5949280"/>
                  <a:ext cx="198618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71D4F0A6-28C6-483C-8C90-3BEE07ABD038}"/>
                  </a:ext>
                </a:extLst>
              </p:cNvPr>
              <p:cNvGrpSpPr/>
              <p:nvPr/>
            </p:nvGrpSpPr>
            <p:grpSpPr>
              <a:xfrm>
                <a:off x="1832596" y="5209223"/>
                <a:ext cx="1669482" cy="738664"/>
                <a:chOff x="1832596" y="5209223"/>
                <a:chExt cx="1669482" cy="738664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E39B86FB-F9DF-4AF0-81BE-35AD1930EE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2596" y="5209223"/>
                  <a:ext cx="3100" cy="59604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F80BD01-8395-4515-B9F3-9D05923F37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5866" y="5937687"/>
                  <a:ext cx="1576014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E35DB869-9AC2-48AA-83C6-9A3157AF6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880" y="5229200"/>
                  <a:ext cx="0" cy="718687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3CEA966-EFCC-4BEF-9B37-F94EABD9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7096" y="5209223"/>
                  <a:ext cx="134982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DA4E46B-B6B8-4750-8F19-43F44B9D5FD6}"/>
                  </a:ext>
                </a:extLst>
              </p:cNvPr>
              <p:cNvGrpSpPr/>
              <p:nvPr/>
            </p:nvGrpSpPr>
            <p:grpSpPr>
              <a:xfrm>
                <a:off x="1272655" y="5244436"/>
                <a:ext cx="487932" cy="282088"/>
                <a:chOff x="1272655" y="5244436"/>
                <a:chExt cx="487932" cy="282088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4F205BC8-9911-4BB9-AC13-E6E74D964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56480" y="5244436"/>
                  <a:ext cx="4107" cy="282088"/>
                </a:xfrm>
                <a:prstGeom prst="line">
                  <a:avLst/>
                </a:prstGeom>
                <a:ln>
                  <a:solidFill>
                    <a:srgbClr val="F95D98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6776C2BA-D72C-4C92-9F54-A610B288A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2655" y="5507243"/>
                  <a:ext cx="487932" cy="0"/>
                </a:xfrm>
                <a:prstGeom prst="line">
                  <a:avLst/>
                </a:prstGeom>
                <a:ln>
                  <a:solidFill>
                    <a:srgbClr val="F95D98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E5001BC2-7FF5-46D3-AB8C-06787AE380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79" y="5517232"/>
                <a:ext cx="280823" cy="5981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C39F668-4B40-4777-AE1E-57A2F1928F94}"/>
                  </a:ext>
                </a:extLst>
              </p:cNvPr>
              <p:cNvSpPr txBox="1"/>
              <p:nvPr/>
            </p:nvSpPr>
            <p:spPr>
              <a:xfrm>
                <a:off x="628962" y="5850707"/>
                <a:ext cx="51809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b="1"/>
                  <a:t>저항</a:t>
                </a:r>
                <a:endParaRPr lang="ko-KR" altLang="en-US" sz="1300" b="1" dirty="0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6727A53F-3B68-469E-9AC8-32C1605EB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5208" y="5608694"/>
                <a:ext cx="440448" cy="30341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A46CBA4-E736-47F5-BAB8-47455F33D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88" y="5577047"/>
                <a:ext cx="787608" cy="31064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226B4DA2-BDB4-41DA-9D16-FDFC04BEFD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5207" y="5960061"/>
                <a:ext cx="379325" cy="30341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6085C888-9789-4D59-8329-ECF94E7CC7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88" y="5960061"/>
                <a:ext cx="743318" cy="2790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7312D48-4623-4421-9C57-8D37D32C4D49}"/>
              </a:ext>
            </a:extLst>
          </p:cNvPr>
          <p:cNvSpPr txBox="1"/>
          <p:nvPr/>
        </p:nvSpPr>
        <p:spPr>
          <a:xfrm>
            <a:off x="85453" y="865028"/>
            <a:ext cx="1210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기판 앞면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68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7F7CC2-3A8C-4E7F-80B3-68BD4F9C52D8}"/>
              </a:ext>
            </a:extLst>
          </p:cNvPr>
          <p:cNvGrpSpPr/>
          <p:nvPr/>
        </p:nvGrpSpPr>
        <p:grpSpPr>
          <a:xfrm>
            <a:off x="588472" y="1052736"/>
            <a:ext cx="7271288" cy="5128355"/>
            <a:chOff x="-8380" y="1127883"/>
            <a:chExt cx="7271288" cy="5128355"/>
          </a:xfrm>
        </p:grpSpPr>
        <p:pic>
          <p:nvPicPr>
            <p:cNvPr id="62" name="그림 61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90CBF935-DE07-45BA-AF85-3FD3556E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1" t="3800" r="6362" b="2389"/>
            <a:stretch/>
          </p:blipFill>
          <p:spPr>
            <a:xfrm rot="10800000" flipH="1">
              <a:off x="1173845" y="1127883"/>
              <a:ext cx="6089063" cy="512835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B9B24B-24DA-4988-872E-91400A25165C}"/>
                </a:ext>
              </a:extLst>
            </p:cNvPr>
            <p:cNvSpPr txBox="1"/>
            <p:nvPr/>
          </p:nvSpPr>
          <p:spPr>
            <a:xfrm>
              <a:off x="364494" y="4005064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VCC</a:t>
              </a:r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BE1EBE5-0557-4AA3-BF11-6A2C6649DF6C}"/>
                </a:ext>
              </a:extLst>
            </p:cNvPr>
            <p:cNvSpPr txBox="1"/>
            <p:nvPr/>
          </p:nvSpPr>
          <p:spPr>
            <a:xfrm>
              <a:off x="2123728" y="4374396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GND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45B46-BE7A-4D08-ABF8-BF9BD84C24B7}"/>
                </a:ext>
              </a:extLst>
            </p:cNvPr>
            <p:cNvSpPr txBox="1"/>
            <p:nvPr/>
          </p:nvSpPr>
          <p:spPr>
            <a:xfrm>
              <a:off x="2085448" y="4005064"/>
              <a:ext cx="783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BT Tx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890342-72B2-4BE2-8885-0254F1DD3C12}"/>
                </a:ext>
              </a:extLst>
            </p:cNvPr>
            <p:cNvSpPr txBox="1"/>
            <p:nvPr/>
          </p:nvSpPr>
          <p:spPr>
            <a:xfrm>
              <a:off x="1973444" y="3635732"/>
              <a:ext cx="817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BT Rx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0E0E125-0CE0-4751-8E6C-9D0A94993C88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987421" y="4189730"/>
              <a:ext cx="41622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CE37ED1A-AE83-46F4-9F8E-27A62E18A919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1835696" y="4318067"/>
              <a:ext cx="288032" cy="240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64528DAE-6E53-48CB-B741-23DFA6A3C117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 flipV="1">
              <a:off x="1746282" y="3948735"/>
              <a:ext cx="339166" cy="240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F09A765-D43B-47B7-8070-2DDE5625A113}"/>
                </a:ext>
              </a:extLst>
            </p:cNvPr>
            <p:cNvCxnSpPr>
              <a:cxnSpLocks/>
              <a:stCxn id="67" idx="1"/>
            </p:cNvCxnSpPr>
            <p:nvPr/>
          </p:nvCxnSpPr>
          <p:spPr>
            <a:xfrm flipH="1" flipV="1">
              <a:off x="1665843" y="3563724"/>
              <a:ext cx="307601" cy="2566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0DB184-0748-475D-A166-D1DDFC18655A}"/>
                </a:ext>
              </a:extLst>
            </p:cNvPr>
            <p:cNvSpPr txBox="1"/>
            <p:nvPr/>
          </p:nvSpPr>
          <p:spPr>
            <a:xfrm>
              <a:off x="2339752" y="2330632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3.3v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2452E9-579B-48BC-BD90-D1BF6D0EB715}"/>
                </a:ext>
              </a:extLst>
            </p:cNvPr>
            <p:cNvSpPr txBox="1"/>
            <p:nvPr/>
          </p:nvSpPr>
          <p:spPr>
            <a:xfrm>
              <a:off x="3896308" y="1988840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GND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F8255A7C-0E01-4951-8BFC-11D551F67EE1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V="1">
              <a:off x="2974862" y="2188524"/>
              <a:ext cx="226351" cy="3267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A7CDBB1-2B10-46E1-B370-422C00060754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>
              <a:off x="3284221" y="2173506"/>
              <a:ext cx="612087" cy="15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D5237B9-A1FA-4BAF-ACB2-31B112F8C751}"/>
                </a:ext>
              </a:extLst>
            </p:cNvPr>
            <p:cNvSpPr txBox="1"/>
            <p:nvPr/>
          </p:nvSpPr>
          <p:spPr>
            <a:xfrm>
              <a:off x="364494" y="5157192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status</a:t>
              </a:r>
              <a:endParaRPr lang="ko-KR" altLang="en-US" b="1" dirty="0"/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9BCF87AC-5BC4-4501-A3E3-B79F46598D8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1206391" y="5341858"/>
              <a:ext cx="1972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3802871-48C9-432B-9F14-92A7AC5B5649}"/>
                </a:ext>
              </a:extLst>
            </p:cNvPr>
            <p:cNvSpPr txBox="1"/>
            <p:nvPr/>
          </p:nvSpPr>
          <p:spPr>
            <a:xfrm>
              <a:off x="1942956" y="5206451"/>
              <a:ext cx="1399925" cy="292388"/>
            </a:xfrm>
            <a:prstGeom prst="rect">
              <a:avLst/>
            </a:prstGeom>
            <a:solidFill>
              <a:srgbClr val="0C3D28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>
                      <a:lumMod val="95000"/>
                    </a:schemeClr>
                  </a:solidFill>
                </a:rPr>
                <a:t>Connect check</a:t>
              </a:r>
              <a:endParaRPr lang="ko-KR" altLang="en-US" sz="13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3E39E968-0F69-42DD-AC34-F22A8621BA0F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 flipV="1">
              <a:off x="1810642" y="5079733"/>
              <a:ext cx="132314" cy="2729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DB7508C-62D2-435B-9214-5FD84B96A3C5}"/>
                </a:ext>
              </a:extLst>
            </p:cNvPr>
            <p:cNvSpPr txBox="1"/>
            <p:nvPr/>
          </p:nvSpPr>
          <p:spPr>
            <a:xfrm>
              <a:off x="3854557" y="3285275"/>
              <a:ext cx="11834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USART2 Tx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C1014A2-6238-4904-AEC7-77979C2527BD}"/>
                </a:ext>
              </a:extLst>
            </p:cNvPr>
            <p:cNvSpPr txBox="1"/>
            <p:nvPr/>
          </p:nvSpPr>
          <p:spPr>
            <a:xfrm>
              <a:off x="1871800" y="2905609"/>
              <a:ext cx="121116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USART2 Rx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298F9B5-7A04-4BB2-BC46-25B4C66EDCD5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>
              <a:off x="3570560" y="3446858"/>
              <a:ext cx="283997" cy="1575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82AD944-8985-487A-9468-8791CED32BE3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3082965" y="3067192"/>
              <a:ext cx="0" cy="5685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4C665AD-38E2-4CC8-AED4-EC5D2924AE38}"/>
                </a:ext>
              </a:extLst>
            </p:cNvPr>
            <p:cNvSpPr txBox="1"/>
            <p:nvPr/>
          </p:nvSpPr>
          <p:spPr>
            <a:xfrm>
              <a:off x="3864755" y="5024557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GND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D86BF26E-6529-4F8F-B15B-DE86631F8EDE}"/>
                </a:ext>
              </a:extLst>
            </p:cNvPr>
            <p:cNvCxnSpPr>
              <a:cxnSpLocks/>
              <a:stCxn id="84" idx="1"/>
            </p:cNvCxnSpPr>
            <p:nvPr/>
          </p:nvCxnSpPr>
          <p:spPr>
            <a:xfrm flipH="1" flipV="1">
              <a:off x="3367096" y="5105673"/>
              <a:ext cx="497659" cy="103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A8DA331-0189-4DBC-8296-E01446E43782}"/>
                </a:ext>
              </a:extLst>
            </p:cNvPr>
            <p:cNvGrpSpPr/>
            <p:nvPr/>
          </p:nvGrpSpPr>
          <p:grpSpPr>
            <a:xfrm>
              <a:off x="1403648" y="2031398"/>
              <a:ext cx="1800200" cy="2563198"/>
              <a:chOff x="1403648" y="2031398"/>
              <a:chExt cx="1800200" cy="256319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F475222B-E2A0-48CE-86BC-A01B596D7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2062343"/>
                <a:ext cx="0" cy="2532253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AE2317E-57F3-414D-B82E-533192BBB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2062343"/>
                <a:ext cx="1800200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4A8B610-87FE-4CFD-9C56-0F2CFFA75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031398"/>
                <a:ext cx="0" cy="157126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EE16CAF-0CDA-4675-A822-62C4A1B07761}"/>
                </a:ext>
              </a:extLst>
            </p:cNvPr>
            <p:cNvGrpSpPr/>
            <p:nvPr/>
          </p:nvGrpSpPr>
          <p:grpSpPr>
            <a:xfrm>
              <a:off x="1619461" y="1914057"/>
              <a:ext cx="1889414" cy="2680539"/>
              <a:chOff x="1619461" y="1914057"/>
              <a:chExt cx="1889414" cy="2680539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648A7BA-0027-4E48-883F-63E0DF8A5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461" y="1916832"/>
                <a:ext cx="52989" cy="2677764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ED883CB8-C61F-40F7-8879-6777267A1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461" y="1914057"/>
                <a:ext cx="1853658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A3A3E181-1213-4E5E-9C80-49D1CB2D31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3119" y="1914058"/>
                <a:ext cx="35756" cy="169438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63B26FD9-44DC-404A-A847-2BD9EF8D8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3608440"/>
                <a:ext cx="144016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E814C0A-D97D-4B74-A8FF-F3607A7139C7}"/>
                </a:ext>
              </a:extLst>
            </p:cNvPr>
            <p:cNvGrpSpPr/>
            <p:nvPr/>
          </p:nvGrpSpPr>
          <p:grpSpPr>
            <a:xfrm>
              <a:off x="1746282" y="3691168"/>
              <a:ext cx="1439929" cy="903428"/>
              <a:chOff x="1746282" y="3691168"/>
              <a:chExt cx="1439929" cy="903428"/>
            </a:xfrm>
          </p:grpSpPr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4F1CD11B-2DBF-482C-A2B1-DED5C7D69B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82" y="3691168"/>
                <a:ext cx="0" cy="903428"/>
              </a:xfrm>
              <a:prstGeom prst="line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F4AB726E-196E-4EE1-9663-DCCAE6C46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8488" y="3691168"/>
                <a:ext cx="1417723" cy="0"/>
              </a:xfrm>
              <a:prstGeom prst="line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14C6258-74B0-41EC-AEFA-F231F02F61CB}"/>
                </a:ext>
              </a:extLst>
            </p:cNvPr>
            <p:cNvGrpSpPr/>
            <p:nvPr/>
          </p:nvGrpSpPr>
          <p:grpSpPr>
            <a:xfrm>
              <a:off x="1763689" y="1966554"/>
              <a:ext cx="1523007" cy="2628041"/>
              <a:chOff x="1781093" y="1916832"/>
              <a:chExt cx="1506501" cy="2677764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AC5ECAFF-BC3C-4AB1-A41D-1975E2221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093" y="1916832"/>
                <a:ext cx="38760" cy="2677764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2B17B62-5226-4BAB-9551-D2065AE76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4344" y="1938393"/>
                <a:ext cx="1500801" cy="1146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78D529D-58DB-4E83-A499-5AD6218E5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5146" y="1916832"/>
                <a:ext cx="2448" cy="229133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A06F0676-A02F-48E8-9648-37444716F46C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041850"/>
              <a:ext cx="0" cy="78251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306F6BF-5032-4240-AA7D-7A549E2D6575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830040"/>
              <a:ext cx="307625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A109C06-3EEB-458E-ADE8-2DF55BE93CCF}"/>
                </a:ext>
              </a:extLst>
            </p:cNvPr>
            <p:cNvGrpSpPr/>
            <p:nvPr/>
          </p:nvGrpSpPr>
          <p:grpSpPr>
            <a:xfrm>
              <a:off x="1810642" y="5079733"/>
              <a:ext cx="1556454" cy="744627"/>
              <a:chOff x="1810642" y="5079733"/>
              <a:chExt cx="1556454" cy="744627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109FFA15-0BBE-4D82-8D08-ACEAF2B6E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0642" y="5079733"/>
                <a:ext cx="3100" cy="72553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4BCED3-29FF-4645-B29F-8FA34B3148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43858" y="5824360"/>
                <a:ext cx="1523238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9B76BD3E-FDA2-4DA9-8A35-640DED67D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7096" y="5105673"/>
                <a:ext cx="0" cy="71868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6089B8FE-45AA-4A74-BC91-A97EC1B12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4890" y="5111071"/>
                <a:ext cx="8220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2E384B9D-3CE4-4C93-AFA4-533EE7857ACF}"/>
                </a:ext>
              </a:extLst>
            </p:cNvPr>
            <p:cNvGrpSpPr/>
            <p:nvPr/>
          </p:nvGrpSpPr>
          <p:grpSpPr>
            <a:xfrm>
              <a:off x="1253802" y="5095666"/>
              <a:ext cx="491454" cy="298963"/>
              <a:chOff x="1269133" y="5244436"/>
              <a:chExt cx="491454" cy="298963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D839A975-9FE8-4D6B-AABC-4CFCF8A284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6480" y="5244436"/>
                <a:ext cx="4107" cy="282088"/>
              </a:xfrm>
              <a:prstGeom prst="line">
                <a:avLst/>
              </a:prstGeom>
              <a:ln>
                <a:solidFill>
                  <a:srgbClr val="F95D98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9D7AF50C-BD6F-4387-AEDF-0F58BD4EBC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69133" y="5543399"/>
                <a:ext cx="487932" cy="0"/>
              </a:xfrm>
              <a:prstGeom prst="line">
                <a:avLst/>
              </a:prstGeom>
              <a:ln>
                <a:solidFill>
                  <a:srgbClr val="F95D98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2F2F3F5-842E-4238-B627-D962028FB8DB}"/>
                </a:ext>
              </a:extLst>
            </p:cNvPr>
            <p:cNvSpPr txBox="1"/>
            <p:nvPr/>
          </p:nvSpPr>
          <p:spPr>
            <a:xfrm>
              <a:off x="-8380" y="5453936"/>
              <a:ext cx="9813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Config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select</a:t>
              </a:r>
              <a:endParaRPr lang="ko-KR" altLang="en-US" sz="1000" b="1" dirty="0"/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79A691E8-BCAB-43ED-A3AE-023AD760A5CE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 flipV="1">
              <a:off x="972979" y="5453936"/>
              <a:ext cx="327812" cy="1231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EDD49A-545E-49A0-A500-564AE9488A82}"/>
              </a:ext>
            </a:extLst>
          </p:cNvPr>
          <p:cNvSpPr txBox="1"/>
          <p:nvPr/>
        </p:nvSpPr>
        <p:spPr>
          <a:xfrm>
            <a:off x="85453" y="865028"/>
            <a:ext cx="1210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기판 뒷면</a:t>
            </a:r>
          </a:p>
        </p:txBody>
      </p:sp>
    </p:spTree>
    <p:extLst>
      <p:ext uri="{BB962C8B-B14F-4D97-AF65-F5344CB8AC3E}">
        <p14:creationId xmlns:p14="http://schemas.microsoft.com/office/powerpoint/2010/main" val="313616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92739E-71D7-497B-AE83-8525E4489B38}"/>
              </a:ext>
            </a:extLst>
          </p:cNvPr>
          <p:cNvSpPr txBox="1"/>
          <p:nvPr/>
        </p:nvSpPr>
        <p:spPr>
          <a:xfrm>
            <a:off x="395536" y="749832"/>
            <a:ext cx="4629750" cy="5698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블루투스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모듈 설정 모드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CONFIG SELECT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점프선으로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3v3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입력한 상태로 보드 전원을 껐다 켜면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putty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통해 설정 모드 시작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Device name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설정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Pincode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블루투스 연결 비밀번호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Connection mode 4 slave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Uart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config (9600, 8, n, 1)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CONFIG SELECT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3v3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입력을 해제하고 보드 전원을 껐다 켜면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AT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명령어 대기 모드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“AT+BTSCAN”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커맨드 입력하여 연결 대기 돌입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스마트폰과 블루투스 연결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스마트폰에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“Serial Bluetooth Terminal”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같은 어플리케이션을 설치해야 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아이폰은 잘 안 됩니다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F918DF-8630-491E-979A-99969E898C6D}"/>
              </a:ext>
            </a:extLst>
          </p:cNvPr>
          <p:cNvGrpSpPr/>
          <p:nvPr/>
        </p:nvGrpSpPr>
        <p:grpSpPr>
          <a:xfrm>
            <a:off x="5287439" y="3701252"/>
            <a:ext cx="1790950" cy="1086002"/>
            <a:chOff x="5287439" y="3701252"/>
            <a:chExt cx="1790950" cy="10860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056FD2B-250B-4A4D-ABA5-C7DFB038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439" y="3701252"/>
              <a:ext cx="1790950" cy="108600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0E6834-B4ED-47B1-8447-DB2F0C6C98BF}"/>
                </a:ext>
              </a:extLst>
            </p:cNvPr>
            <p:cNvSpPr/>
            <p:nvPr/>
          </p:nvSpPr>
          <p:spPr>
            <a:xfrm>
              <a:off x="6662469" y="4517951"/>
              <a:ext cx="415920" cy="2500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4DCF76-95D9-4D2D-A6D4-2F4E9E5162C7}"/>
              </a:ext>
            </a:extLst>
          </p:cNvPr>
          <p:cNvGrpSpPr/>
          <p:nvPr/>
        </p:nvGrpSpPr>
        <p:grpSpPr>
          <a:xfrm>
            <a:off x="5287439" y="859230"/>
            <a:ext cx="3416682" cy="2736304"/>
            <a:chOff x="5287439" y="859230"/>
            <a:chExt cx="3416682" cy="27363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9D6556-655C-44C2-9B4B-E421F69A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7439" y="859230"/>
              <a:ext cx="3416682" cy="2736304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207784-AC4D-4AE7-853A-ACE9A8406B66}"/>
                </a:ext>
              </a:extLst>
            </p:cNvPr>
            <p:cNvSpPr/>
            <p:nvPr/>
          </p:nvSpPr>
          <p:spPr>
            <a:xfrm>
              <a:off x="7543944" y="2179049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4E43EE2-2A00-47EE-8BEB-477BCCF48052}"/>
                </a:ext>
              </a:extLst>
            </p:cNvPr>
            <p:cNvSpPr/>
            <p:nvPr/>
          </p:nvSpPr>
          <p:spPr>
            <a:xfrm>
              <a:off x="7543944" y="2297768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B343EA-17A3-429F-93CE-AB121D3BBC73}"/>
              </a:ext>
            </a:extLst>
          </p:cNvPr>
          <p:cNvGrpSpPr/>
          <p:nvPr/>
        </p:nvGrpSpPr>
        <p:grpSpPr>
          <a:xfrm>
            <a:off x="5287439" y="4870833"/>
            <a:ext cx="2460310" cy="1474590"/>
            <a:chOff x="1754701" y="5999199"/>
            <a:chExt cx="3350750" cy="27781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A8DB712-626D-4ECB-97D5-8C13E1FEE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751"/>
            <a:stretch/>
          </p:blipFill>
          <p:spPr>
            <a:xfrm>
              <a:off x="1755032" y="6840054"/>
              <a:ext cx="3350419" cy="1937339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165BB742-6B2D-4773-A33D-61489940B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6649"/>
            <a:stretch/>
          </p:blipFill>
          <p:spPr>
            <a:xfrm>
              <a:off x="1754701" y="5999199"/>
              <a:ext cx="3350419" cy="915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251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4DCF76-95D9-4D2D-A6D4-2F4E9E5162C7}"/>
              </a:ext>
            </a:extLst>
          </p:cNvPr>
          <p:cNvGrpSpPr/>
          <p:nvPr/>
        </p:nvGrpSpPr>
        <p:grpSpPr>
          <a:xfrm>
            <a:off x="467544" y="964132"/>
            <a:ext cx="4896544" cy="3833019"/>
            <a:chOff x="5287439" y="859230"/>
            <a:chExt cx="3416682" cy="27363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9D6556-655C-44C2-9B4B-E421F69A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439" y="859230"/>
              <a:ext cx="3416682" cy="2736304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207784-AC4D-4AE7-853A-ACE9A8406B66}"/>
                </a:ext>
              </a:extLst>
            </p:cNvPr>
            <p:cNvSpPr/>
            <p:nvPr/>
          </p:nvSpPr>
          <p:spPr>
            <a:xfrm>
              <a:off x="7543944" y="2179049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4E43EE2-2A00-47EE-8BEB-477BCCF48052}"/>
                </a:ext>
              </a:extLst>
            </p:cNvPr>
            <p:cNvSpPr/>
            <p:nvPr/>
          </p:nvSpPr>
          <p:spPr>
            <a:xfrm>
              <a:off x="7543944" y="2297768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67544" y="3116269"/>
            <a:ext cx="3456384" cy="168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12" idx="1"/>
          </p:cNvCxnSpPr>
          <p:nvPr/>
        </p:nvCxnSpPr>
        <p:spPr>
          <a:xfrm>
            <a:off x="3923928" y="3200627"/>
            <a:ext cx="1584176" cy="1392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08104" y="4269784"/>
            <a:ext cx="287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AppendixA_kor.pdf</a:t>
            </a:r>
          </a:p>
          <a:p>
            <a:r>
              <a:rPr lang="en-US" altLang="ko-KR" dirty="0"/>
              <a:t>CONNECTION MODE</a:t>
            </a:r>
            <a:r>
              <a:rPr lang="ko-KR" altLang="en-US" dirty="0"/>
              <a:t>참조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916115"/>
            <a:ext cx="6106377" cy="8573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30094" y="2490797"/>
            <a:ext cx="344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텀프로젝트시에는</a:t>
            </a:r>
            <a:endParaRPr lang="en-US" altLang="ko-KR" sz="1600" dirty="0"/>
          </a:p>
          <a:p>
            <a:r>
              <a:rPr lang="ko-KR" altLang="en-US" sz="1600" dirty="0"/>
              <a:t>다른 </a:t>
            </a:r>
            <a:r>
              <a:rPr lang="en-US" altLang="ko-KR" sz="1600" dirty="0"/>
              <a:t>Connection Mode</a:t>
            </a:r>
            <a:r>
              <a:rPr lang="ko-KR" altLang="en-US" sz="1600" dirty="0"/>
              <a:t>를 사용하여</a:t>
            </a:r>
            <a:endParaRPr lang="en-US" altLang="ko-KR" sz="1600" dirty="0"/>
          </a:p>
          <a:p>
            <a:r>
              <a:rPr lang="ko-KR" altLang="en-US" sz="1600" dirty="0"/>
              <a:t>자동연결 되도록 변경</a:t>
            </a:r>
          </a:p>
        </p:txBody>
      </p:sp>
    </p:spTree>
    <p:extLst>
      <p:ext uri="{BB962C8B-B14F-4D97-AF65-F5344CB8AC3E}">
        <p14:creationId xmlns:p14="http://schemas.microsoft.com/office/powerpoint/2010/main" val="192037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납땜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84" y="1407735"/>
            <a:ext cx="8172400" cy="3526162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75022" y="5229200"/>
            <a:ext cx="8424862" cy="1148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/>
              <a:t>인두기</a:t>
            </a:r>
            <a:r>
              <a:rPr lang="ko-KR" altLang="en-US" sz="2800" dirty="0"/>
              <a:t> 사용할 때 외에는 </a:t>
            </a:r>
            <a:r>
              <a:rPr lang="ko-KR" altLang="en-US" sz="2800" dirty="0">
                <a:solidFill>
                  <a:srgbClr val="FF0000"/>
                </a:solidFill>
              </a:rPr>
              <a:t>반드시 전원 뽑기</a:t>
            </a:r>
            <a:r>
              <a:rPr lang="en-US" altLang="ko-KR" sz="2800" dirty="0">
                <a:solidFill>
                  <a:srgbClr val="FF0000"/>
                </a:solidFill>
              </a:rPr>
              <a:t>!!!</a:t>
            </a:r>
          </a:p>
          <a:p>
            <a:pPr marL="0" indent="0">
              <a:buNone/>
            </a:pPr>
            <a:r>
              <a:rPr lang="ko-KR" altLang="en-US" sz="2800" dirty="0"/>
              <a:t>잠시 자리 비울 때도 꼭 전원 뽑아주세요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1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D6D2D142-2D9D-42C4-BA6E-D6149963A0D8}"/>
              </a:ext>
            </a:extLst>
          </p:cNvPr>
          <p:cNvSpPr txBox="1">
            <a:spLocks/>
          </p:cNvSpPr>
          <p:nvPr/>
        </p:nvSpPr>
        <p:spPr>
          <a:xfrm>
            <a:off x="395610" y="1844824"/>
            <a:ext cx="8424862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000" dirty="0" err="1"/>
              <a:t>정컴</a:t>
            </a:r>
            <a:r>
              <a:rPr lang="ko-KR" altLang="en-US" sz="2000" dirty="0"/>
              <a:t> </a:t>
            </a:r>
            <a:r>
              <a:rPr lang="en-US" altLang="ko-KR" sz="2000" dirty="0"/>
              <a:t>TechWeek </a:t>
            </a:r>
            <a:r>
              <a:rPr lang="ko-KR" altLang="en-US" sz="2000" dirty="0"/>
              <a:t>일정으로 </a:t>
            </a:r>
            <a:r>
              <a:rPr lang="en-US" altLang="ko-KR" sz="2000" dirty="0"/>
              <a:t>8</a:t>
            </a:r>
            <a:r>
              <a:rPr lang="ko-KR" altLang="en-US" sz="2000" dirty="0"/>
              <a:t>주차</a:t>
            </a:r>
            <a:r>
              <a:rPr lang="en-US" altLang="ko-KR" sz="2000" dirty="0"/>
              <a:t>(10/19)</a:t>
            </a:r>
            <a:r>
              <a:rPr lang="ko-KR" altLang="en-US" sz="2000" dirty="0"/>
              <a:t> 휴강이 아닌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9</a:t>
            </a:r>
            <a:r>
              <a:rPr lang="ko-KR" altLang="en-US" sz="2000" dirty="0">
                <a:solidFill>
                  <a:srgbClr val="FF0000"/>
                </a:solidFill>
              </a:rPr>
              <a:t>주차</a:t>
            </a:r>
            <a:r>
              <a:rPr lang="en-US" altLang="ko-KR" sz="2000" dirty="0">
                <a:solidFill>
                  <a:srgbClr val="FF0000"/>
                </a:solidFill>
              </a:rPr>
              <a:t>(10/26)</a:t>
            </a:r>
            <a:r>
              <a:rPr lang="ko-KR" altLang="en-US" sz="2000" dirty="0">
                <a:solidFill>
                  <a:srgbClr val="FF0000"/>
                </a:solidFill>
              </a:rPr>
              <a:t> 휴강 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000" dirty="0" err="1"/>
              <a:t>텀</a:t>
            </a:r>
            <a:r>
              <a:rPr lang="ko-KR" altLang="en-US" sz="2000" dirty="0"/>
              <a:t> 프로젝트 제안서 피드백 이후 수정 완료해서 </a:t>
            </a:r>
            <a:r>
              <a:rPr lang="en-US" altLang="ko-KR" sz="2000" dirty="0"/>
              <a:t>PLATO</a:t>
            </a:r>
            <a:r>
              <a:rPr lang="ko-KR" altLang="en-US" sz="2000" dirty="0"/>
              <a:t>에 제출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2000" dirty="0"/>
              <a:t>- </a:t>
            </a:r>
            <a:r>
              <a:rPr lang="ko-KR" altLang="en-US" sz="2000" dirty="0" err="1"/>
              <a:t>미제출</a:t>
            </a:r>
            <a:r>
              <a:rPr lang="ko-KR" altLang="en-US" sz="2000" dirty="0"/>
              <a:t> </a:t>
            </a:r>
            <a:r>
              <a:rPr lang="en-US" altLang="ko-KR" sz="2000" dirty="0"/>
              <a:t>: 5</a:t>
            </a:r>
            <a:r>
              <a:rPr lang="ko-KR" altLang="en-US" sz="2000" dirty="0"/>
              <a:t>조</a:t>
            </a:r>
            <a:r>
              <a:rPr lang="en-US" altLang="ko-KR" sz="2000" dirty="0"/>
              <a:t>, 6</a:t>
            </a:r>
            <a:r>
              <a:rPr lang="ko-KR" altLang="en-US" sz="2000" dirty="0"/>
              <a:t>조</a:t>
            </a:r>
            <a:r>
              <a:rPr lang="en-US" altLang="ko-KR" sz="2000" dirty="0"/>
              <a:t>, 7</a:t>
            </a:r>
            <a:r>
              <a:rPr lang="ko-KR" altLang="en-US" sz="2000" dirty="0"/>
              <a:t>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79354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전선 배치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" name="내용 개체 틀 5" descr="녹색, 앉아있는, 회로, 컴퓨터이(가) 표시된 사진&#10;&#10;자동 생성된 설명">
            <a:extLst>
              <a:ext uri="{FF2B5EF4-FFF2-40B4-BE49-F238E27FC236}">
                <a16:creationId xmlns:a16="http://schemas.microsoft.com/office/drawing/2014/main" id="{769CF3FF-AFBD-4534-A8E7-78EDB72AA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05" y="2101472"/>
            <a:ext cx="1991291" cy="2655055"/>
          </a:xfrm>
          <a:prstGeom prst="rect">
            <a:avLst/>
          </a:prstGeom>
        </p:spPr>
      </p:pic>
      <p:pic>
        <p:nvPicPr>
          <p:cNvPr id="11" name="그림 10" descr="앉아있는, 하얀색이(가) 표시된 사진&#10;&#10;자동 생성된 설명">
            <a:extLst>
              <a:ext uri="{FF2B5EF4-FFF2-40B4-BE49-F238E27FC236}">
                <a16:creationId xmlns:a16="http://schemas.microsoft.com/office/drawing/2014/main" id="{319EE19C-3655-4704-AFB0-32FAD6C78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12" y="2150643"/>
            <a:ext cx="2870836" cy="2153127"/>
          </a:xfrm>
          <a:prstGeom prst="rect">
            <a:avLst/>
          </a:prstGeom>
        </p:spPr>
      </p:pic>
      <p:pic>
        <p:nvPicPr>
          <p:cNvPr id="12" name="그림 11" descr="실내, 앉아있는, 바둑판식, 통이(가) 표시된 사진&#10;&#10;자동 생성된 설명">
            <a:extLst>
              <a:ext uri="{FF2B5EF4-FFF2-40B4-BE49-F238E27FC236}">
                <a16:creationId xmlns:a16="http://schemas.microsoft.com/office/drawing/2014/main" id="{63127010-97CB-43B1-B8C7-3B523F4B96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12"/>
          <a:stretch/>
        </p:blipFill>
        <p:spPr>
          <a:xfrm>
            <a:off x="665113" y="2048221"/>
            <a:ext cx="1746647" cy="324411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D6DCE1F-D28E-434C-A5C1-ED8BBD73D515}"/>
              </a:ext>
            </a:extLst>
          </p:cNvPr>
          <p:cNvSpPr txBox="1">
            <a:spLocks/>
          </p:cNvSpPr>
          <p:nvPr/>
        </p:nvSpPr>
        <p:spPr>
          <a:xfrm>
            <a:off x="4307417" y="1616767"/>
            <a:ext cx="1969326" cy="3792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잘못된 예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E2051D3-611F-4F0E-A49F-12E8B1F6D036}"/>
              </a:ext>
            </a:extLst>
          </p:cNvPr>
          <p:cNvSpPr txBox="1">
            <a:spLocks/>
          </p:cNvSpPr>
          <p:nvPr/>
        </p:nvSpPr>
        <p:spPr>
          <a:xfrm>
            <a:off x="476968" y="1564577"/>
            <a:ext cx="1404687" cy="4836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잘된 예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21A6C14E-45E0-486A-A216-1270375CB4BE}"/>
              </a:ext>
            </a:extLst>
          </p:cNvPr>
          <p:cNvSpPr txBox="1">
            <a:spLocks/>
          </p:cNvSpPr>
          <p:nvPr/>
        </p:nvSpPr>
        <p:spPr>
          <a:xfrm>
            <a:off x="330213" y="5451900"/>
            <a:ext cx="3943350" cy="37536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선을 팽팽하게 해주세요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9B0E6A0-B01E-419C-9CB9-2AD48FDE8C6D}"/>
              </a:ext>
            </a:extLst>
          </p:cNvPr>
          <p:cNvSpPr txBox="1">
            <a:spLocks/>
          </p:cNvSpPr>
          <p:nvPr/>
        </p:nvSpPr>
        <p:spPr>
          <a:xfrm>
            <a:off x="5292080" y="4966841"/>
            <a:ext cx="3943350" cy="83948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선을 느슨하게 </a:t>
            </a:r>
            <a:r>
              <a:rPr lang="en-US" altLang="ko-KR" sz="2100" dirty="0"/>
              <a:t>X</a:t>
            </a:r>
          </a:p>
          <a:p>
            <a:r>
              <a:rPr lang="ko-KR" altLang="en-US" sz="2100" dirty="0"/>
              <a:t>사선으로 </a:t>
            </a:r>
            <a:r>
              <a:rPr lang="en-US" altLang="ko-KR" sz="2100" dirty="0"/>
              <a:t>X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901FD8-2B12-42C9-AD9C-F5944F03FBDA}"/>
              </a:ext>
            </a:extLst>
          </p:cNvPr>
          <p:cNvCxnSpPr/>
          <p:nvPr/>
        </p:nvCxnSpPr>
        <p:spPr>
          <a:xfrm>
            <a:off x="3851920" y="1564577"/>
            <a:ext cx="0" cy="45287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83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42842-2DA2-464E-B306-790957A583FD}"/>
              </a:ext>
            </a:extLst>
          </p:cNvPr>
          <p:cNvSpPr txBox="1"/>
          <p:nvPr/>
        </p:nvSpPr>
        <p:spPr>
          <a:xfrm>
            <a:off x="211671" y="853568"/>
            <a:ext cx="872065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선을 이을 시에 최대한 당겨서 납땜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선이 늘어지는 경우 다른 물체에 걸려서 끊어질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블루투스 모듈의 </a:t>
            </a:r>
            <a:r>
              <a:rPr lang="en-US" altLang="ko-KR" b="1" dirty="0"/>
              <a:t>Tx, Rx</a:t>
            </a:r>
            <a:r>
              <a:rPr lang="ko-KR" altLang="en-US" b="1" dirty="0"/>
              <a:t>는 보드 </a:t>
            </a:r>
            <a:r>
              <a:rPr lang="en-US" altLang="ko-KR" b="1" dirty="0"/>
              <a:t>UART</a:t>
            </a:r>
            <a:r>
              <a:rPr lang="ko-KR" altLang="en-US" b="1" dirty="0"/>
              <a:t>의 </a:t>
            </a:r>
            <a:r>
              <a:rPr lang="en-US" altLang="ko-KR" b="1" dirty="0"/>
              <a:t>Rx, Tx</a:t>
            </a:r>
            <a:r>
              <a:rPr lang="ko-KR" altLang="en-US" b="1" dirty="0"/>
              <a:t>와 연결</a:t>
            </a:r>
            <a:br>
              <a:rPr lang="en-US" altLang="ko-KR" dirty="0"/>
            </a:br>
            <a:r>
              <a:rPr lang="en-US" altLang="ko-KR" dirty="0"/>
              <a:t>(Twisted Pair 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블루투스 모듈을 핀 소켓에 끼운 채로 납땜하지 마세요</a:t>
            </a:r>
            <a:br>
              <a:rPr lang="en-US" altLang="ko-KR" b="1" dirty="0"/>
            </a:br>
            <a:r>
              <a:rPr lang="en-US" altLang="ko-KR" dirty="0"/>
              <a:t>(</a:t>
            </a:r>
            <a:r>
              <a:rPr lang="ko-KR" altLang="en-US" dirty="0"/>
              <a:t>블루투스 모듈이 망가질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멀티미터를</a:t>
            </a:r>
            <a:r>
              <a:rPr lang="ko-KR" altLang="en-US" b="1" dirty="0"/>
              <a:t> 사용하여 연결한 선이 정상적으로 신호가 통하는지 확인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한 선을 연결할 때 마다 확인 해보지 않으면 어디서 안되는지 찾기가 힘듭니다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LED</a:t>
            </a:r>
            <a:r>
              <a:rPr lang="ko-KR" altLang="en-US" b="1" dirty="0"/>
              <a:t>에서 긴 쪽이 </a:t>
            </a:r>
            <a:r>
              <a:rPr lang="en-US" altLang="ko-KR" b="1" dirty="0"/>
              <a:t>Pin </a:t>
            </a:r>
            <a:r>
              <a:rPr lang="ko-KR" altLang="en-US" b="1" dirty="0"/>
              <a:t>또는 </a:t>
            </a:r>
            <a:r>
              <a:rPr lang="en-US" altLang="ko-KR" b="1" dirty="0"/>
              <a:t>VCC, </a:t>
            </a:r>
            <a:r>
              <a:rPr lang="ko-KR" altLang="en-US" b="1" dirty="0"/>
              <a:t>짧은 쪽이 </a:t>
            </a:r>
            <a:r>
              <a:rPr lang="en-US" altLang="ko-KR" b="1" dirty="0"/>
              <a:t>GND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LED</a:t>
            </a:r>
            <a:r>
              <a:rPr lang="ko-KR" altLang="en-US" b="1" dirty="0"/>
              <a:t>를 납땜 전에 보드에 꽂아서 불이 정상적으로 점등 되는지 확인</a:t>
            </a:r>
            <a:br>
              <a:rPr lang="en-US" altLang="ko-KR" dirty="0"/>
            </a:br>
            <a:r>
              <a:rPr lang="en-US" altLang="ko-KR" dirty="0"/>
              <a:t>(LED</a:t>
            </a:r>
            <a:r>
              <a:rPr lang="ko-KR" altLang="en-US" dirty="0"/>
              <a:t>가 불량이라서 불이 안 들어 올 수도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인두기의 끝이 더러워 지지 않게 인두 팁 </a:t>
            </a:r>
            <a:r>
              <a:rPr lang="ko-KR" altLang="en-US" b="1" dirty="0" err="1"/>
              <a:t>크리너</a:t>
            </a:r>
            <a:r>
              <a:rPr lang="ko-KR" altLang="en-US" b="1" dirty="0"/>
              <a:t> 잘 사용하기</a:t>
            </a:r>
            <a:br>
              <a:rPr lang="en-US" altLang="ko-KR" b="1" dirty="0"/>
            </a:br>
            <a:r>
              <a:rPr lang="en-US" altLang="ko-KR" dirty="0"/>
              <a:t>(</a:t>
            </a:r>
            <a:r>
              <a:rPr lang="ko-KR" altLang="en-US" dirty="0"/>
              <a:t>인두기의 팁이 더러워지면 납이 잘 녹지 않고 원하는 대로 달라 붙지 않습니다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01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CF132-3B5A-4C85-9E34-EA83CF794D1B}"/>
              </a:ext>
            </a:extLst>
          </p:cNvPr>
          <p:cNvSpPr txBox="1"/>
          <p:nvPr/>
        </p:nvSpPr>
        <p:spPr>
          <a:xfrm>
            <a:off x="211671" y="1120840"/>
            <a:ext cx="677781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핀 소켓에 인두를 오래 접촉 </a:t>
            </a:r>
            <a:r>
              <a:rPr lang="en-US" altLang="ko-KR" b="1" dirty="0"/>
              <a:t>X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핀 소켓이 녹아서 빠질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핀 헤더에 인두를 오래 접촉 </a:t>
            </a:r>
            <a:r>
              <a:rPr lang="en-US" altLang="ko-KR" b="1" dirty="0"/>
              <a:t>X</a:t>
            </a:r>
            <a:br>
              <a:rPr lang="en-US" altLang="ko-KR" b="1" dirty="0"/>
            </a:br>
            <a:r>
              <a:rPr lang="en-US" altLang="ko-KR" dirty="0"/>
              <a:t>(</a:t>
            </a:r>
            <a:r>
              <a:rPr lang="ko-KR" altLang="en-US" dirty="0"/>
              <a:t>핀 헤더가 녹아서 빠질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만능 기판에 인두를 오래 접촉 </a:t>
            </a:r>
            <a:r>
              <a:rPr lang="en-US" altLang="ko-KR" b="1" dirty="0"/>
              <a:t>X</a:t>
            </a:r>
            <a:br>
              <a:rPr lang="en-US" altLang="ko-KR" dirty="0"/>
            </a:br>
            <a:r>
              <a:rPr lang="en-US" altLang="ko-KR" dirty="0"/>
              <a:t>(PCB</a:t>
            </a:r>
            <a:r>
              <a:rPr lang="ko-KR" altLang="en-US" dirty="0"/>
              <a:t>판이 녹아서 만능 기판의 구멍을 막을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전선을 수직으로 배치하여 납땜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대각선으로 하면 선이 차지하는 영역 만큼을 못쓰게 됩니다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납땜 중</a:t>
            </a:r>
            <a:r>
              <a:rPr lang="en-US" altLang="ko-KR" b="1" dirty="0"/>
              <a:t>, </a:t>
            </a:r>
            <a:r>
              <a:rPr lang="ko-KR" altLang="en-US" b="1" dirty="0"/>
              <a:t>완료 후 청소 철저 </a:t>
            </a:r>
            <a:r>
              <a:rPr lang="en-US" altLang="ko-KR" b="1" dirty="0"/>
              <a:t>&amp; </a:t>
            </a:r>
            <a:r>
              <a:rPr lang="ko-KR" altLang="en-US" b="1" dirty="0" err="1"/>
              <a:t>인두기</a:t>
            </a:r>
            <a:r>
              <a:rPr lang="ko-KR" altLang="en-US" b="1" dirty="0"/>
              <a:t> 다 쓰면 전원 뽑기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그 납과 먼지들이 여러분들 기관지로</a:t>
            </a:r>
            <a:r>
              <a:rPr lang="en-US" altLang="ko-KR" dirty="0"/>
              <a:t>…. &amp; </a:t>
            </a:r>
            <a:r>
              <a:rPr lang="ko-KR" altLang="en-US" dirty="0"/>
              <a:t>화재 예방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82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124744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</a:t>
            </a:r>
            <a:r>
              <a:rPr lang="ko-KR" altLang="en-US" dirty="0"/>
              <a:t>사용시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B59EF-7743-EC47-3B44-18498B421937}"/>
              </a:ext>
            </a:extLst>
          </p:cNvPr>
          <p:cNvSpPr/>
          <p:nvPr/>
        </p:nvSpPr>
        <p:spPr>
          <a:xfrm>
            <a:off x="323528" y="537321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686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A8F5D5-6D5C-4CA8-9DB2-789E79D2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주차 예비 발표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8171E-6D1E-488D-846A-4B7FB94EB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1219C-DF76-49CB-8025-F21794FE8D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A95E8-1255-5784-7B46-FA1C694557F9}"/>
              </a:ext>
            </a:extLst>
          </p:cNvPr>
          <p:cNvSpPr txBox="1"/>
          <p:nvPr/>
        </p:nvSpPr>
        <p:spPr>
          <a:xfrm>
            <a:off x="272555" y="687002"/>
            <a:ext cx="854791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예비 발표 자료 제출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발표 자료 수요일 </a:t>
            </a:r>
            <a:r>
              <a:rPr lang="en-US" altLang="ko-KR" b="1" dirty="0"/>
              <a:t>13:00 </a:t>
            </a:r>
            <a:r>
              <a:rPr lang="ko-KR" altLang="en-US" b="1" dirty="0"/>
              <a:t>까지 조교 메일로 </a:t>
            </a:r>
            <a:r>
              <a:rPr lang="en-US" altLang="ko-KR" b="1" dirty="0"/>
              <a:t>PDF </a:t>
            </a:r>
            <a:r>
              <a:rPr lang="ko-KR" altLang="en-US" b="1" dirty="0"/>
              <a:t>및 영상 제출 </a:t>
            </a:r>
            <a:r>
              <a:rPr lang="en-US" altLang="ko-KR" b="1" dirty="0"/>
              <a:t>(</a:t>
            </a:r>
            <a:r>
              <a:rPr lang="ko-KR" altLang="en-US" b="1" dirty="0"/>
              <a:t>늦으면 감점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최소 </a:t>
            </a:r>
            <a:r>
              <a:rPr lang="en-US" altLang="ko-KR" b="1" dirty="0"/>
              <a:t>10</a:t>
            </a:r>
            <a:r>
              <a:rPr lang="ko-KR" altLang="en-US" b="1" dirty="0"/>
              <a:t>분 이상으로 제작할 것 </a:t>
            </a:r>
            <a:r>
              <a:rPr lang="en-US" altLang="ko-KR" b="1" dirty="0"/>
              <a:t>(</a:t>
            </a:r>
            <a:r>
              <a:rPr lang="ko-KR" altLang="en-US" b="1" dirty="0"/>
              <a:t>적정 시간 </a:t>
            </a:r>
            <a:r>
              <a:rPr lang="en-US" altLang="ko-KR" b="1" dirty="0"/>
              <a:t>10~15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244F939-0EF6-32B0-162A-2E233F7CF338}"/>
              </a:ext>
            </a:extLst>
          </p:cNvPr>
          <p:cNvSpPr txBox="1">
            <a:spLocks/>
          </p:cNvSpPr>
          <p:nvPr/>
        </p:nvSpPr>
        <p:spPr>
          <a:xfrm>
            <a:off x="272555" y="2230402"/>
            <a:ext cx="7755829" cy="2859757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en-US" altLang="ko-KR" dirty="0"/>
              <a:t>TFT LCD</a:t>
            </a:r>
            <a:r>
              <a:rPr lang="ko-KR" altLang="en-US" dirty="0"/>
              <a:t>에 관하여</a:t>
            </a:r>
            <a:endParaRPr lang="en-US" altLang="ko-KR" dirty="0"/>
          </a:p>
          <a:p>
            <a:pPr lvl="1"/>
            <a:r>
              <a:rPr lang="en-US" altLang="ko-KR" dirty="0"/>
              <a:t>TFT LCD</a:t>
            </a:r>
            <a:r>
              <a:rPr lang="ko-KR" altLang="en-US" dirty="0"/>
              <a:t>가 무엇인지</a:t>
            </a:r>
            <a:endParaRPr lang="en-US" altLang="ko-KR" dirty="0"/>
          </a:p>
          <a:p>
            <a:pPr lvl="1"/>
            <a:r>
              <a:rPr lang="en-US" altLang="ko-KR" dirty="0"/>
              <a:t>Timing Diagram</a:t>
            </a:r>
            <a:r>
              <a:rPr lang="ko-KR" altLang="en-US" dirty="0"/>
              <a:t>에 대한 이론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ADC/DAC</a:t>
            </a:r>
            <a:r>
              <a:rPr lang="ko-KR" altLang="en-US" dirty="0"/>
              <a:t>에 관하여</a:t>
            </a:r>
            <a:endParaRPr lang="en-US" altLang="ko-KR" dirty="0"/>
          </a:p>
          <a:p>
            <a:pPr lvl="1"/>
            <a:r>
              <a:rPr lang="en-US" altLang="ko-KR" dirty="0"/>
              <a:t>ADC</a:t>
            </a:r>
            <a:r>
              <a:rPr lang="ko-KR" altLang="en-US" dirty="0"/>
              <a:t>가 무엇인지</a:t>
            </a:r>
            <a:endParaRPr lang="en-US" altLang="ko-KR" dirty="0"/>
          </a:p>
          <a:p>
            <a:pPr lvl="1"/>
            <a:r>
              <a:rPr lang="en-US" altLang="ko-KR" dirty="0"/>
              <a:t>DAC</a:t>
            </a:r>
            <a:r>
              <a:rPr lang="ko-KR" altLang="en-US" dirty="0"/>
              <a:t>가 무엇인지</a:t>
            </a:r>
            <a:endParaRPr lang="en-US" altLang="ko-KR" dirty="0"/>
          </a:p>
          <a:p>
            <a:pPr lvl="1"/>
            <a:r>
              <a:rPr lang="en-US" altLang="ko-KR" dirty="0"/>
              <a:t>Analog -&gt; Digital </a:t>
            </a:r>
            <a:r>
              <a:rPr lang="ko-KR" altLang="en-US" dirty="0"/>
              <a:t>변환 단계 </a:t>
            </a:r>
            <a:r>
              <a:rPr lang="en-US" altLang="ko-KR" dirty="0"/>
              <a:t>(Sampling,</a:t>
            </a:r>
            <a:r>
              <a:rPr lang="ko-KR" altLang="en-US" dirty="0"/>
              <a:t> </a:t>
            </a:r>
            <a:r>
              <a:rPr lang="en-US" altLang="ko-KR" dirty="0"/>
              <a:t>Quantization,</a:t>
            </a:r>
            <a:r>
              <a:rPr lang="ko-KR" altLang="en-US" dirty="0"/>
              <a:t> </a:t>
            </a:r>
            <a:r>
              <a:rPr lang="en-US" altLang="ko-KR" dirty="0"/>
              <a:t>Coding)</a:t>
            </a:r>
          </a:p>
          <a:p>
            <a:r>
              <a:rPr lang="ko-KR" altLang="en-US" dirty="0"/>
              <a:t>조도센서 구성방법</a:t>
            </a: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214A32E7-B820-1A8E-A37C-591E9AC22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68174"/>
              </p:ext>
            </p:extLst>
          </p:nvPr>
        </p:nvGraphicFramePr>
        <p:xfrm>
          <a:off x="272555" y="5373216"/>
          <a:ext cx="6480000" cy="13017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89861210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447875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98464568"/>
                    </a:ext>
                  </a:extLst>
                </a:gridCol>
              </a:tblGrid>
              <a:tr h="370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19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(8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26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(9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(10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16065"/>
                  </a:ext>
                </a:extLst>
              </a:tr>
              <a:tr h="93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rgbClr val="FF0000"/>
                          </a:solidFill>
                        </a:rPr>
                        <a:t>휴강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4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1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631464-A5A4-415F-3EF9-D4A6C89E0F15}"/>
              </a:ext>
            </a:extLst>
          </p:cNvPr>
          <p:cNvSpPr/>
          <p:nvPr/>
        </p:nvSpPr>
        <p:spPr>
          <a:xfrm>
            <a:off x="187663" y="2560411"/>
            <a:ext cx="8974428" cy="3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결과보고서의 형식은 자유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표지 제외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3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장 이상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목표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과정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 등이 잘 드러나게 작성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보고서에 전체 코드를 그대로 붙여 넣으면 감점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PDF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형식으로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코드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>
                <a:latin typeface="+mj-lt"/>
                <a:cs typeface="Times New Roman" panose="02020603050405020304" pitchFamily="18" charset="0"/>
              </a:rPr>
              <a:t>main.c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와 함께 수요일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13:00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까지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실험의 과정이 설명되도록 작성 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아이디어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문제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해결 방법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실패 및 결과에 대한 고찰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이론적인 부분은 간단하게 작성하고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 본인 조의 실험 진행 과정 및 방법 위주로 작성할 것</a:t>
            </a:r>
            <a:endParaRPr lang="en-US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과정을 작성하며 실험에 대한 고찰 관련 내용을 반드시 포함시킬 것 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별도로 고찰 부분 작성 가능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A9ED-7498-3136-4FBA-4D0448924BDC}"/>
              </a:ext>
            </a:extLst>
          </p:cNvPr>
          <p:cNvSpPr/>
          <p:nvPr/>
        </p:nvSpPr>
        <p:spPr>
          <a:xfrm>
            <a:off x="294055" y="908720"/>
            <a:ext cx="8496944" cy="189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미션을 구현한 조는 조교의 간단한 퀴즈 및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강의 시간에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2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A9ED-7498-3136-4FBA-4D0448924BDC}"/>
              </a:ext>
            </a:extLst>
          </p:cNvPr>
          <p:cNvSpPr/>
          <p:nvPr/>
        </p:nvSpPr>
        <p:spPr>
          <a:xfrm>
            <a:off x="294055" y="908720"/>
            <a:ext cx="8496944" cy="5531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● 세부 실험 내용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1.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만능 기판 납땜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2. PC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의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putty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프로그램과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Bluetooth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모듈 간 통신이 가능하도록 펌웨어 작성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3. Bluetooth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의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CONFIG_SELECT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핀에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3v3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준 상태에서 보드를 켠 후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putty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에 설정 메뉴가 뜨면 강의 자료 참고하여 설정 변경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- name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은 </a:t>
            </a:r>
            <a:r>
              <a:rPr lang="en-US" altLang="ko-KR" sz="1400" b="1" kern="0" dirty="0">
                <a:solidFill>
                  <a:srgbClr val="FF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MON_XX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(XX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는 조 번호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)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로 설정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4.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안드로이드의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Serial Bluetooth Terminal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어플리케이션을 이용하여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PC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의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putty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와 통신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- PC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의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putty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입력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-&gt; Bluetooth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모듈을 통해 스마트폰의 터미널에 출력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indent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-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스마트폰의 터미널 입력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-&gt; PC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의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Putty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에 출력</a:t>
            </a:r>
            <a:endParaRPr lang="en-US" altLang="ko-KR" sz="1400" kern="10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굴림" panose="020B0600000101010101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● 실험 검사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1.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기판 납땜 검사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54000"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2. </a:t>
            </a:r>
            <a:r>
              <a:rPr lang="ko-KR" altLang="ko-KR" sz="14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프로그램 동작 검사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C8F990-EB54-EF5C-44E3-D84DC73E9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933056"/>
            <a:ext cx="5486400" cy="1336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BF9E4-1B62-8588-3872-8C4F95FD978B}"/>
              </a:ext>
            </a:extLst>
          </p:cNvPr>
          <p:cNvSpPr txBox="1"/>
          <p:nvPr/>
        </p:nvSpPr>
        <p:spPr>
          <a:xfrm>
            <a:off x="4355976" y="5709587"/>
            <a:ext cx="47525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기판에 보드를 장착하고 동작 시킬 때 </a:t>
            </a:r>
            <a:r>
              <a:rPr lang="ko-KR" altLang="en-US" sz="1400" b="1" dirty="0">
                <a:solidFill>
                  <a:srgbClr val="FF0000"/>
                </a:solidFill>
              </a:rPr>
              <a:t>뜨거워지는 부분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이 있으면 바로 전원을 끄고 납땜이 잘 되었는지 확인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!!! </a:t>
            </a:r>
          </a:p>
          <a:p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납땜이나 전선 배치를 잘못하여 합선되었을 확률이 큼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360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7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Bluetooth</a:t>
            </a:r>
            <a:r>
              <a:rPr lang="ko-KR" altLang="en-US" sz="2000" dirty="0"/>
              <a:t> 동작 및 납땜</a:t>
            </a:r>
            <a:endParaRPr lang="en-US" altLang="ko-KR" sz="2000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Bluetooth </a:t>
            </a:r>
            <a:r>
              <a:rPr lang="ko-KR" altLang="en-US" dirty="0"/>
              <a:t>모듈 </a:t>
            </a:r>
            <a:r>
              <a:rPr lang="en-US" altLang="ko-KR" dirty="0"/>
              <a:t>(FB755AC) </a:t>
            </a:r>
            <a:r>
              <a:rPr lang="ko-KR" altLang="en-US" dirty="0"/>
              <a:t>를 이용한 스마트폰과의 통신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기판 납땜을 통해 보드와 모듈 연결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블루투스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16831"/>
            <a:ext cx="8424862" cy="42490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근거리 무선통신기술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무선 이어폰</a:t>
            </a:r>
            <a:r>
              <a:rPr lang="en-US" altLang="ko-KR" dirty="0"/>
              <a:t>, </a:t>
            </a:r>
            <a:r>
              <a:rPr lang="ko-KR" altLang="en-US" dirty="0"/>
              <a:t>웨어러블 기기 등에서 디지털 데이터를 주고 받는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2.4MHz ISM </a:t>
            </a:r>
            <a:r>
              <a:rPr lang="ko-KR" altLang="en-US" dirty="0"/>
              <a:t>주파수</a:t>
            </a:r>
            <a:r>
              <a:rPr lang="en-US" altLang="ko-KR" dirty="0"/>
              <a:t> </a:t>
            </a:r>
            <a:r>
              <a:rPr lang="ko-KR" altLang="en-US" dirty="0"/>
              <a:t>대역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저전력</a:t>
            </a:r>
            <a:r>
              <a:rPr lang="en-US" altLang="ko-KR" dirty="0"/>
              <a:t>, </a:t>
            </a:r>
            <a:r>
              <a:rPr lang="ko-KR" altLang="en-US" dirty="0"/>
              <a:t>높은</a:t>
            </a:r>
            <a:r>
              <a:rPr lang="en-US" altLang="ko-KR" dirty="0"/>
              <a:t> </a:t>
            </a:r>
            <a:r>
              <a:rPr lang="ko-KR" altLang="en-US" dirty="0"/>
              <a:t>신뢰성</a:t>
            </a:r>
            <a:r>
              <a:rPr lang="en-US" altLang="ko-KR" dirty="0"/>
              <a:t>, </a:t>
            </a:r>
            <a:r>
              <a:rPr lang="ko-KR" altLang="en-US" dirty="0"/>
              <a:t>저가의 무선 통신 구현하는 것이 목표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BB782C-56DD-46CC-BDA6-102466B9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731" y="3933056"/>
            <a:ext cx="4355976" cy="10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1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블루투스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2924943"/>
            <a:ext cx="4680768" cy="32409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기본적으로 </a:t>
            </a:r>
            <a:r>
              <a:rPr lang="en-US" altLang="ko-KR" dirty="0"/>
              <a:t>Master </a:t>
            </a:r>
            <a:r>
              <a:rPr lang="ko-KR" altLang="en-US" dirty="0"/>
              <a:t>와 </a:t>
            </a:r>
            <a:r>
              <a:rPr lang="en-US" altLang="ko-KR" dirty="0"/>
              <a:t>Slave </a:t>
            </a:r>
            <a:r>
              <a:rPr lang="ko-KR" altLang="en-US" dirty="0"/>
              <a:t>역할로 동작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Master</a:t>
            </a:r>
            <a:r>
              <a:rPr lang="ko-KR" altLang="en-US" dirty="0"/>
              <a:t>가 </a:t>
            </a:r>
            <a:r>
              <a:rPr lang="en-US" altLang="ko-KR" dirty="0"/>
              <a:t>Inquiry(</a:t>
            </a:r>
            <a:r>
              <a:rPr lang="ko-KR" altLang="en-US" dirty="0"/>
              <a:t>검색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Page(</a:t>
            </a:r>
            <a:r>
              <a:rPr lang="ko-KR" altLang="en-US" dirty="0"/>
              <a:t>연결요청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Slave</a:t>
            </a:r>
            <a:r>
              <a:rPr lang="ko-KR" altLang="en-US" dirty="0"/>
              <a:t>는 </a:t>
            </a:r>
            <a:r>
              <a:rPr lang="en-US" altLang="ko-KR" dirty="0"/>
              <a:t>Inquiry Scan(</a:t>
            </a:r>
            <a:r>
              <a:rPr lang="ko-KR" altLang="en-US" dirty="0"/>
              <a:t>검색 대기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Page Scan(</a:t>
            </a:r>
            <a:r>
              <a:rPr lang="ko-KR" altLang="en-US" dirty="0"/>
              <a:t>연결대기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9E658-5B67-4837-AD14-55BDC636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1" y="1693590"/>
            <a:ext cx="3349642" cy="36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2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20964</TotalTime>
  <Words>1450</Words>
  <Application>Microsoft Office PowerPoint</Application>
  <PresentationFormat>화면 슬라이드 쇼(4:3)</PresentationFormat>
  <Paragraphs>264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Rix정고딕 M</vt:lpstr>
      <vt:lpstr>맑은 고딕</vt:lpstr>
      <vt:lpstr>Arial</vt:lpstr>
      <vt:lpstr>Wingdings</vt:lpstr>
      <vt:lpstr>Office 테마</vt:lpstr>
      <vt:lpstr>임베디드 시스템 설계 및 실험 02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ESLAB</cp:lastModifiedBy>
  <cp:revision>905</cp:revision>
  <cp:lastPrinted>2020-06-10T01:30:43Z</cp:lastPrinted>
  <dcterms:created xsi:type="dcterms:W3CDTF">2013-02-28T11:21:25Z</dcterms:created>
  <dcterms:modified xsi:type="dcterms:W3CDTF">2022-10-12T04:26:00Z</dcterms:modified>
</cp:coreProperties>
</file>